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9" r:id="rId3"/>
    <p:sldId id="25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71" r:id="rId12"/>
    <p:sldId id="272" r:id="rId13"/>
    <p:sldId id="268" r:id="rId14"/>
    <p:sldId id="265" r:id="rId15"/>
    <p:sldId id="273" r:id="rId16"/>
    <p:sldId id="274" r:id="rId17"/>
    <p:sldId id="278" r:id="rId18"/>
    <p:sldId id="275" r:id="rId19"/>
    <p:sldId id="277" r:id="rId20"/>
    <p:sldId id="276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8" r:id="rId35"/>
    <p:sldId id="292" r:id="rId36"/>
    <p:sldId id="293" r:id="rId37"/>
    <p:sldId id="294" r:id="rId38"/>
    <p:sldId id="297" r:id="rId39"/>
    <p:sldId id="295" r:id="rId40"/>
    <p:sldId id="296" r:id="rId41"/>
    <p:sldId id="270" r:id="rId42"/>
    <p:sldId id="266" r:id="rId43"/>
    <p:sldId id="267" r:id="rId4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4D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86"/>
    <p:restoredTop sz="96512"/>
  </p:normalViewPr>
  <p:slideViewPr>
    <p:cSldViewPr snapToGrid="0" snapToObjects="1">
      <p:cViewPr varScale="1">
        <p:scale>
          <a:sx n="90" d="100"/>
          <a:sy n="90" d="100"/>
        </p:scale>
        <p:origin x="208" y="1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892817-73F9-C84F-BD78-F7B50993B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D7FBC0-3925-BB4F-9DFE-68042953FE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9681E2-5860-EE40-856C-AA62201A0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31.01.2022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583424-8151-2F4E-BF09-F90A542DB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D8F1A2-AD8E-5449-88B2-9DFDE1963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3755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681A83-00BE-324C-89A1-CF16D10AC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8B3DE3B-DB59-6449-A4C9-71D0B282CA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62B84E-E806-014D-AAF0-872203475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31.01.2022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6F441F-E02C-4444-AD8B-FFBF0AC95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CD5906-165F-D64B-8985-B7045FE0B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4632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72E4E2C-EE38-C443-8453-D7A7A84125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57E0ABB-A5E8-F549-BF88-C08E8C50B8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B8BCFDC-770C-714C-AF13-A9AD866B3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31.01.2022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E986ECB-DCCD-7149-AA82-11A5F20A7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12BF82-5DE1-4C4D-AD54-871414E4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991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02D60-7515-E045-B13A-3E269425A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DF3AA9-7828-8344-9392-7C9643351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49007C-4B56-A946-891E-DFCCAB420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31.01.2022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652382-7EB0-C242-81E0-1C095AE07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B8697B-5DFB-FF4F-B34B-CD86F8763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4133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24942B-AAFC-A846-AA0B-2F01D5EF3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DC1204-151C-7F46-8FE0-561EAB6B5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87DE73-86BC-0748-8FB3-D6B70C8AE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31.01.2022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399C28-0DC8-0F45-B202-55C937D7A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51452C-E07C-5547-BFCC-402221A25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2035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483300-7D0D-034D-A5D7-555FFA747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683078-5B96-504A-9018-971B52F52C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8ABC2CB-AD3E-EC49-8F47-06A464D8A8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75A8932-CF5D-4940-BED7-BC9050132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31.01.2022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40D0E63-3E3B-9141-A875-FA636B0AE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80C3895-821E-314A-8275-827F81EED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8362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32D054-4871-6D4E-AF6D-0ECD676B3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03A1379-B779-274B-949A-F5DAD10FE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6480016-99C1-2F4A-8CE1-E28E03E4EA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6D3B93C-A5D7-4245-9F7A-9086653E0C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487241F-A093-C94C-A4B2-50DB4D393A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8C80B61-BD5E-AE4E-8BF1-35EBB3D27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31.01.2022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2A995BE-61E9-1942-8B4B-A7B2BE0B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08495F2-1085-1D4D-995B-E5C3E85B0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152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37A0FB-CA6A-6B49-B4B2-69BE9F1CF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5B2805D-697C-FB4D-A424-DCE685419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31.01.2022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AB55FE6-070B-E444-B880-3E1464C83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69F7877-2B41-C042-AF09-DE490B8E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4339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9DD5A10-9F0E-0848-8913-7A3F368AA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31.01.2022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A63F4A4-761D-7743-8060-656F7664D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FDBDEE2-4384-634A-89EC-B32825668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6332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569A8F-827F-CF4A-A674-DB4FF1FDC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7C35D1-7BD9-E948-A642-1B4A8918D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FA405DB-6B0F-6641-92C6-76D6358C2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7ABBE8D-C53E-0E4C-BEF7-1842E55C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31.01.2022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7E035B4-A005-D541-921F-913695E7A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5C975E-647A-F543-AAEC-8DAD593D8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296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256BD-01A3-9E48-8FF1-2CEC89999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5121091-0CDB-AE49-9F27-EBA1C07C94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233DD0F-D8B7-3345-A4F4-E071C75AC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C29E536-99E0-3B46-98F8-66FC22807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31.01.2022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DD06F59-5382-9544-9ECD-EF266D561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CE88C8E-696A-D143-96B0-FA0148562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240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95031-54FF-4544-ABC0-B08F4A452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C60E0FA-69D6-FE43-80DA-7A1B9E1F8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A231BB-19F3-824F-B6E6-184ED28C4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608F3-7E0A-C94E-AF88-4191FCEF9629}" type="datetimeFigureOut">
              <a:rPr lang="ru-RU" smtClean="0"/>
              <a:t>31.01.2022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60327D-3DC4-7041-BF56-84BC7977B0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2F0AEA-3CFE-BE4A-8129-47FBC99F34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4191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9723"/>
            <a:ext cx="9144000" cy="1250239"/>
          </a:xfrm>
        </p:spPr>
        <p:txBody>
          <a:bodyPr>
            <a:normAutofit/>
          </a:bodyPr>
          <a:lstStyle/>
          <a:p>
            <a:r>
              <a:rPr lang="ru-RU" sz="6600" dirty="0" err="1">
                <a:solidFill>
                  <a:srgbClr val="C00000"/>
                </a:solidFill>
              </a:rPr>
              <a:t>P</a:t>
            </a:r>
            <a:r>
              <a:rPr lang="en-US" sz="6600" dirty="0">
                <a:solidFill>
                  <a:srgbClr val="C00000"/>
                </a:solidFill>
              </a:rPr>
              <a:t>roduct management</a:t>
            </a:r>
            <a:endParaRPr lang="ru-RU" sz="6600" dirty="0">
              <a:solidFill>
                <a:srgbClr val="C00000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Разработка продуктов</a:t>
            </a:r>
          </a:p>
          <a:p>
            <a:endParaRPr lang="ru-RU" dirty="0"/>
          </a:p>
          <a:p>
            <a:endParaRPr lang="ru-RU" dirty="0"/>
          </a:p>
          <a:p>
            <a:r>
              <a:rPr lang="en-US" dirty="0"/>
              <a:t>© </a:t>
            </a:r>
            <a:r>
              <a:rPr lang="ru-RU" dirty="0"/>
              <a:t>Валерий Студенников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8118142" y="265294"/>
            <a:ext cx="374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2E4958-F800-3C4E-A142-2BDF5EA2C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не проводят </a:t>
            </a:r>
            <a:r>
              <a:rPr lang="en-US" dirty="0"/>
              <a:t>CusDev?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B2E5E3-29FD-D943-8AD5-AF8BD3478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умеют </a:t>
            </a:r>
            <a:r>
              <a:rPr lang="en-US" dirty="0"/>
              <a:t>/ </a:t>
            </a:r>
            <a:r>
              <a:rPr lang="ru-RU" dirty="0"/>
              <a:t>не привыкли</a:t>
            </a:r>
          </a:p>
          <a:p>
            <a:r>
              <a:rPr lang="ru-RU" dirty="0"/>
              <a:t>Бояться смотреть в глаза пользователям ))</a:t>
            </a:r>
            <a:endParaRPr lang="en-US" dirty="0"/>
          </a:p>
          <a:p>
            <a:r>
              <a:rPr lang="ru-RU" dirty="0"/>
              <a:t>Бояться осознать, что это никому не нужно ((</a:t>
            </a:r>
          </a:p>
          <a:p>
            <a:r>
              <a:rPr lang="ru-RU" dirty="0"/>
              <a:t>«Сами лучше знают как нужно»</a:t>
            </a:r>
          </a:p>
          <a:p>
            <a:r>
              <a:rPr lang="ru-RU" dirty="0"/>
              <a:t>Бояться, что украдут идею</a:t>
            </a:r>
          </a:p>
          <a:p>
            <a:pPr lvl="1"/>
            <a:r>
              <a:rPr lang="ru-RU" dirty="0"/>
              <a:t>«идея ничего не стоит»</a:t>
            </a:r>
          </a:p>
          <a:p>
            <a:r>
              <a:rPr lang="ru-RU" dirty="0"/>
              <a:t>Кажется: «Дорого» </a:t>
            </a:r>
            <a:r>
              <a:rPr lang="en-US" dirty="0"/>
              <a:t>/ </a:t>
            </a:r>
            <a:r>
              <a:rPr lang="ru-RU" dirty="0"/>
              <a:t>«Сложно»</a:t>
            </a:r>
          </a:p>
          <a:p>
            <a:pPr lvl="1"/>
            <a:r>
              <a:rPr lang="ru-RU" dirty="0"/>
              <a:t>миф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6783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F65E59-3AC6-C74C-A315-94E811527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Идеальный </a:t>
            </a:r>
            <a:r>
              <a:rPr lang="en-US" dirty="0"/>
              <a:t>CusDev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6017775-6497-F647-ABFE-0B95E5D95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Дешёвый</a:t>
            </a:r>
          </a:p>
          <a:p>
            <a:r>
              <a:rPr lang="ru-RU" dirty="0"/>
              <a:t>Делают все из команды</a:t>
            </a:r>
          </a:p>
          <a:p>
            <a:r>
              <a:rPr lang="ru-RU" dirty="0"/>
              <a:t>Делают постоянно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Привлекать профессиональные агентства задорого совсем не обязательно </a:t>
            </a:r>
            <a:r>
              <a:rPr lang="en-US" dirty="0"/>
              <a:t> 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9470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839B91-754E-5949-8BA9-59DB644B9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Пример: Как делают </a:t>
            </a:r>
            <a:r>
              <a:rPr lang="en-US" dirty="0"/>
              <a:t>cusdev </a:t>
            </a:r>
            <a:r>
              <a:rPr lang="ru-RU" dirty="0"/>
              <a:t>в «</a:t>
            </a:r>
            <a:r>
              <a:rPr lang="en-US" dirty="0" err="1"/>
              <a:t>ChatFuel</a:t>
            </a:r>
            <a:r>
              <a:rPr lang="ru-RU" dirty="0"/>
              <a:t>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E9A9F9-735B-7F42-A458-7B8CF8BED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Перед спринтом разговариваем с несколькими пользователями</a:t>
            </a:r>
          </a:p>
          <a:p>
            <a:pPr lvl="1"/>
            <a:r>
              <a:rPr lang="ru-RU" dirty="0"/>
              <a:t>«Нужно не нужно делать эту фичу?»</a:t>
            </a:r>
          </a:p>
          <a:p>
            <a:pPr lvl="1"/>
            <a:r>
              <a:rPr lang="ru-RU" dirty="0"/>
              <a:t>«Какой должна быть фича?»</a:t>
            </a:r>
          </a:p>
          <a:p>
            <a:pPr lvl="1"/>
            <a:r>
              <a:rPr lang="ru-RU" dirty="0"/>
              <a:t>«Какие боли </a:t>
            </a:r>
            <a:r>
              <a:rPr lang="en-US" dirty="0"/>
              <a:t>/ </a:t>
            </a:r>
            <a:r>
              <a:rPr lang="ru-RU" dirty="0"/>
              <a:t>проблемы должно решать?»</a:t>
            </a:r>
          </a:p>
          <a:p>
            <a:pPr lvl="1"/>
            <a:r>
              <a:rPr lang="ru-RU" dirty="0"/>
              <a:t>«Есть ли фича у конкурентов? Что вам там нравится </a:t>
            </a:r>
            <a:r>
              <a:rPr lang="en-US" dirty="0"/>
              <a:t>/ </a:t>
            </a:r>
            <a:r>
              <a:rPr lang="ru-RU" dirty="0"/>
              <a:t>что не нравится?»</a:t>
            </a:r>
          </a:p>
          <a:p>
            <a:r>
              <a:rPr lang="ru-RU" dirty="0"/>
              <a:t>Сделали </a:t>
            </a:r>
            <a:r>
              <a:rPr lang="en-US" dirty="0"/>
              <a:t>/ </a:t>
            </a:r>
            <a:r>
              <a:rPr lang="ru-RU" dirty="0"/>
              <a:t>выкатили</a:t>
            </a:r>
          </a:p>
          <a:p>
            <a:r>
              <a:rPr lang="ru-RU" dirty="0"/>
              <a:t>Показали в списке лояльных пользователей</a:t>
            </a:r>
          </a:p>
          <a:p>
            <a:pPr lvl="1"/>
            <a:r>
              <a:rPr lang="ru-RU" dirty="0"/>
              <a:t>«Понятно /</a:t>
            </a:r>
            <a:r>
              <a:rPr lang="en-US" dirty="0"/>
              <a:t> </a:t>
            </a:r>
            <a:r>
              <a:rPr lang="ru-RU" dirty="0"/>
              <a:t>не понятно?»</a:t>
            </a:r>
          </a:p>
          <a:p>
            <a:pPr lvl="1"/>
            <a:r>
              <a:rPr lang="ru-RU" dirty="0"/>
              <a:t>«Что улучшить?»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400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30CC05-42FD-0341-87D3-4E12BEB6B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814"/>
          </a:xfrm>
        </p:spPr>
        <p:txBody>
          <a:bodyPr/>
          <a:lstStyle/>
          <a:p>
            <a:r>
              <a:rPr lang="ru-RU" dirty="0"/>
              <a:t>Виды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5E9748-F431-094B-B66D-F95BFA3AF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2148"/>
            <a:ext cx="10515600" cy="4894815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Цель — достать инсайты, чтобы потом улучшить продукт</a:t>
            </a:r>
          </a:p>
          <a:p>
            <a:endParaRPr lang="ru-RU" dirty="0"/>
          </a:p>
          <a:p>
            <a:r>
              <a:rPr lang="ru-RU" dirty="0"/>
              <a:t>Качественные (Выявить паттерны, 5-10 человек)</a:t>
            </a:r>
          </a:p>
          <a:p>
            <a:pPr lvl="1"/>
            <a:r>
              <a:rPr lang="ru-RU" dirty="0"/>
              <a:t>Выявляем то, что повторяется, что важно для людей, что вызывает наибольшие эмоции</a:t>
            </a:r>
          </a:p>
          <a:p>
            <a:pPr lvl="1"/>
            <a:endParaRPr lang="ru-RU" dirty="0"/>
          </a:p>
          <a:p>
            <a:r>
              <a:rPr lang="ru-RU" dirty="0"/>
              <a:t>Количественные</a:t>
            </a:r>
          </a:p>
          <a:p>
            <a:pPr lvl="1"/>
            <a:r>
              <a:rPr lang="ru-RU" dirty="0" err="1"/>
              <a:t>A</a:t>
            </a:r>
            <a:r>
              <a:rPr lang="en-US" dirty="0"/>
              <a:t>/B-</a:t>
            </a:r>
            <a:r>
              <a:rPr lang="ru-RU" dirty="0"/>
              <a:t>тестирование</a:t>
            </a:r>
          </a:p>
          <a:p>
            <a:pPr lvl="1"/>
            <a:r>
              <a:rPr lang="ru-RU" dirty="0"/>
              <a:t>Различная продуктовая статистика</a:t>
            </a:r>
          </a:p>
          <a:p>
            <a:pPr lvl="1"/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9464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B30C04-832C-6346-865F-5CDDCC37E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>
            <a:normAutofit fontScale="90000"/>
          </a:bodyPr>
          <a:lstStyle/>
          <a:p>
            <a:r>
              <a:rPr lang="en-US" dirty="0"/>
              <a:t>CusDev</a:t>
            </a:r>
            <a:r>
              <a:rPr lang="ru-RU" dirty="0"/>
              <a:t>: Виды (качественных)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BA4279-8059-514E-90D6-D45047D9F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8750"/>
            <a:ext cx="10515600" cy="4962111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Интервью 1на1: вживую </a:t>
            </a:r>
            <a:r>
              <a:rPr lang="en-US" dirty="0"/>
              <a:t>/ </a:t>
            </a:r>
            <a:r>
              <a:rPr lang="en-US" dirty="0" err="1"/>
              <a:t>п</a:t>
            </a:r>
            <a:r>
              <a:rPr lang="ru-RU" dirty="0"/>
              <a:t>о телефону </a:t>
            </a:r>
            <a:r>
              <a:rPr lang="en-US" dirty="0"/>
              <a:t>/ </a:t>
            </a:r>
            <a:r>
              <a:rPr lang="ru-RU" dirty="0"/>
              <a:t>через интернет-звонок</a:t>
            </a:r>
          </a:p>
          <a:p>
            <a:pPr lvl="1"/>
            <a:r>
              <a:rPr lang="ru-RU" dirty="0"/>
              <a:t>Узнали потребности</a:t>
            </a:r>
          </a:p>
          <a:p>
            <a:pPr lvl="1"/>
            <a:r>
              <a:rPr lang="ru-RU" dirty="0"/>
              <a:t>Узнали сценарии</a:t>
            </a:r>
          </a:p>
          <a:p>
            <a:r>
              <a:rPr lang="ru-RU" dirty="0"/>
              <a:t>Опрос с помощью рассылки </a:t>
            </a:r>
            <a:r>
              <a:rPr lang="en-US" dirty="0"/>
              <a:t>/ </a:t>
            </a:r>
            <a:r>
              <a:rPr lang="ru-RU" dirty="0"/>
              <a:t>чатбота </a:t>
            </a:r>
            <a:r>
              <a:rPr lang="en-US" dirty="0"/>
              <a:t>/ Google Forms</a:t>
            </a:r>
          </a:p>
          <a:p>
            <a:r>
              <a:rPr lang="ru-RU" dirty="0"/>
              <a:t>Группа лояльных пользователей</a:t>
            </a:r>
          </a:p>
          <a:p>
            <a:pPr lvl="1"/>
            <a:r>
              <a:rPr lang="ru-RU" dirty="0"/>
              <a:t>Чат в мессенджере</a:t>
            </a:r>
          </a:p>
          <a:p>
            <a:pPr lvl="1"/>
            <a:r>
              <a:rPr lang="ru-RU" dirty="0"/>
              <a:t>Могут быстро давать </a:t>
            </a:r>
            <a:r>
              <a:rPr lang="en-US" dirty="0"/>
              <a:t>feedback </a:t>
            </a:r>
            <a:r>
              <a:rPr lang="ru-RU" dirty="0"/>
              <a:t>по новому функционалу (или если что-то упало)</a:t>
            </a:r>
          </a:p>
          <a:p>
            <a:r>
              <a:rPr lang="ru-RU" dirty="0"/>
              <a:t>Коридорный опрос</a:t>
            </a:r>
          </a:p>
          <a:p>
            <a:pPr lvl="1"/>
            <a:r>
              <a:rPr lang="ru-RU" dirty="0"/>
              <a:t>«Есть 5 минут? Мы улучшаем наш сервис, нам очень важно ваше мнение»</a:t>
            </a:r>
          </a:p>
          <a:p>
            <a:pPr lvl="1"/>
            <a:r>
              <a:rPr lang="ru-RU" dirty="0"/>
              <a:t>Показываешь макет </a:t>
            </a:r>
            <a:r>
              <a:rPr lang="en-US" dirty="0"/>
              <a:t>/ </a:t>
            </a:r>
            <a:r>
              <a:rPr lang="ru-RU" dirty="0"/>
              <a:t>прототип? «Тебе понятно что здесь нужно сделать? Какое следующее действие? Что вот это делает?»</a:t>
            </a:r>
          </a:p>
          <a:p>
            <a:pPr lvl="1"/>
            <a:r>
              <a:rPr lang="ru-RU" dirty="0"/>
              <a:t>Опросили 5 человек — поняли понятно </a:t>
            </a:r>
            <a:r>
              <a:rPr lang="en-US" dirty="0"/>
              <a:t>/ </a:t>
            </a:r>
            <a:r>
              <a:rPr lang="ru-RU" dirty="0"/>
              <a:t>не понятно</a:t>
            </a:r>
          </a:p>
          <a:p>
            <a:r>
              <a:rPr lang="ru-RU" dirty="0" err="1"/>
              <a:t>Юзабилити</a:t>
            </a:r>
            <a:r>
              <a:rPr lang="ru-RU" dirty="0"/>
              <a:t>-исследование</a:t>
            </a:r>
            <a:endParaRPr lang="en-US" dirty="0"/>
          </a:p>
          <a:p>
            <a:pPr lvl="1"/>
            <a:r>
              <a:rPr lang="en-US" dirty="0"/>
              <a:t>UX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7738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C0F658-C479-6642-B982-15B9C512F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283" y="375065"/>
            <a:ext cx="10515600" cy="837510"/>
          </a:xfrm>
        </p:spPr>
        <p:txBody>
          <a:bodyPr/>
          <a:lstStyle/>
          <a:p>
            <a:r>
              <a:rPr lang="en-US" dirty="0" err="1"/>
              <a:t>LeanStartup</a:t>
            </a:r>
            <a:r>
              <a:rPr lang="en-US" dirty="0"/>
              <a:t> + CusDev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0F8F376-BD22-4E4E-95ED-F2220683F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227" y="1510472"/>
            <a:ext cx="5405331" cy="48799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E38473-1752-CF46-8D13-B1DC8D9ACB6F}"/>
              </a:ext>
            </a:extLst>
          </p:cNvPr>
          <p:cNvSpPr txBox="1"/>
          <p:nvPr/>
        </p:nvSpPr>
        <p:spPr>
          <a:xfrm>
            <a:off x="6096000" y="793820"/>
            <a:ext cx="51948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Какие проблемы у человека и как он их планирует решать?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Правильно ли мы поняли человека?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Приносим </a:t>
            </a:r>
            <a:r>
              <a:rPr lang="ru-RU" dirty="0" err="1"/>
              <a:t>M</a:t>
            </a:r>
            <a:r>
              <a:rPr lang="en-US" dirty="0"/>
              <a:t>VP, </a:t>
            </a:r>
            <a:r>
              <a:rPr lang="ru-RU" dirty="0"/>
              <a:t>прототип, мокапы: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ru-RU" dirty="0"/>
              <a:t>«Оно </a:t>
            </a:r>
            <a:r>
              <a:rPr lang="en-US" dirty="0"/>
              <a:t>/ </a:t>
            </a:r>
            <a:r>
              <a:rPr lang="ru-RU" dirty="0"/>
              <a:t>не оно?»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 (</a:t>
            </a:r>
            <a:r>
              <a:rPr lang="ru-RU" dirty="0"/>
              <a:t>получаем данные по использованию продукта</a:t>
            </a:r>
            <a:r>
              <a:rPr lang="en-US" dirty="0"/>
              <a:t>)</a:t>
            </a:r>
            <a:endParaRPr lang="ru-R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Метрики только по новой функциональности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Активация в новый функционал (как много пользователей воспользовались)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Engagement / Adoption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3408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6E8C83-CF22-DC41-A612-D8C5B223F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49" y="206099"/>
            <a:ext cx="10515600" cy="708301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Все врут!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F5AB86-8A5B-DF44-9259-D8BBAEBCF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9" y="983974"/>
            <a:ext cx="11221278" cy="559573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 err="1"/>
              <a:t>В</a:t>
            </a:r>
            <a:r>
              <a:rPr lang="ru-RU" b="1" dirty="0"/>
              <a:t>се врут:</a:t>
            </a:r>
          </a:p>
          <a:p>
            <a:pPr lvl="1"/>
            <a:r>
              <a:rPr lang="ru-RU" dirty="0"/>
              <a:t>«Да, отличная идея!»</a:t>
            </a:r>
          </a:p>
          <a:p>
            <a:pPr lvl="1"/>
            <a:r>
              <a:rPr lang="ru-RU" dirty="0"/>
              <a:t>«Да, я конечно буду пользоваться вашим продуктом!»</a:t>
            </a:r>
          </a:p>
          <a:p>
            <a:pPr lvl="1"/>
            <a:r>
              <a:rPr lang="ru-RU" dirty="0"/>
              <a:t>Люди склонны платить вам социальной валютой за ваше внимание</a:t>
            </a:r>
          </a:p>
          <a:p>
            <a:pPr lvl="1"/>
            <a:r>
              <a:rPr lang="ru-RU" dirty="0"/>
              <a:t>Невозможно достать из пользователей правдивую информацию об их будущем поведении</a:t>
            </a:r>
          </a:p>
          <a:p>
            <a:r>
              <a:rPr lang="ru-RU" dirty="0"/>
              <a:t>Можно достать факты:</a:t>
            </a:r>
          </a:p>
          <a:p>
            <a:pPr lvl="1"/>
            <a:r>
              <a:rPr lang="ru-RU" dirty="0"/>
              <a:t>Какие проблемы у людей?</a:t>
            </a:r>
          </a:p>
          <a:p>
            <a:pPr lvl="1"/>
            <a:r>
              <a:rPr lang="ru-RU" dirty="0"/>
              <a:t>Контекст (в каких местах, в каких контекстах и при каких обстоятельствах потребность возникает? Детали сценария)</a:t>
            </a:r>
          </a:p>
          <a:p>
            <a:pPr lvl="2"/>
            <a:r>
              <a:rPr lang="ru-RU" dirty="0"/>
              <a:t>Пример: Касса для пробивания чеков — огромная очередь за кофе и при этом 30 кликов для выбивания одного чека!</a:t>
            </a:r>
          </a:p>
          <a:p>
            <a:pPr lvl="2"/>
            <a:r>
              <a:rPr lang="ru-RU" dirty="0"/>
              <a:t>Пример: Приложение для поваров, которые получают заказ на кухне — у поваров грязные руки (и в перчатки) и он не может воспользоваться экраном!</a:t>
            </a:r>
          </a:p>
          <a:p>
            <a:pPr lvl="1"/>
            <a:r>
              <a:rPr lang="ru-RU" dirty="0"/>
              <a:t>Как именно они их решают сейчас?</a:t>
            </a:r>
          </a:p>
          <a:p>
            <a:pPr lvl="1"/>
            <a:r>
              <a:rPr lang="ru-RU" dirty="0"/>
              <a:t>Насколько им нравятся те решения, которыми они пользуются?</a:t>
            </a:r>
            <a:endParaRPr lang="en-US" dirty="0"/>
          </a:p>
          <a:p>
            <a:pPr lvl="1"/>
            <a:r>
              <a:rPr lang="ru-RU" dirty="0"/>
              <a:t>Как ты это делал в последний раз?</a:t>
            </a:r>
          </a:p>
          <a:p>
            <a:pPr lvl="2"/>
            <a:r>
              <a:rPr lang="ru-RU" dirty="0"/>
              <a:t>Кто был рядом?</a:t>
            </a:r>
          </a:p>
          <a:p>
            <a:pPr lvl="2"/>
            <a:r>
              <a:rPr lang="ru-RU" dirty="0"/>
              <a:t>Что тебе мешало?</a:t>
            </a:r>
          </a:p>
          <a:p>
            <a:pPr lvl="2"/>
            <a:r>
              <a:rPr lang="ru-RU" dirty="0"/>
              <a:t>Какая последовательность действий была?</a:t>
            </a:r>
          </a:p>
        </p:txBody>
      </p:sp>
    </p:spTree>
    <p:extLst>
      <p:ext uri="{BB962C8B-B14F-4D97-AF65-F5344CB8AC3E}">
        <p14:creationId xmlns:p14="http://schemas.microsoft.com/office/powerpoint/2010/main" val="62957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A67AE7-0E50-4044-8C6A-E9A4DF475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6840"/>
          </a:xfrm>
        </p:spPr>
        <p:txBody>
          <a:bodyPr>
            <a:normAutofit fontScale="90000"/>
          </a:bodyPr>
          <a:lstStyle/>
          <a:p>
            <a:r>
              <a:rPr lang="en-US" dirty="0"/>
              <a:t>CusDev: </a:t>
            </a:r>
            <a:r>
              <a:rPr lang="ru-RU" dirty="0"/>
              <a:t>как задавать вопросы про будущее?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69C553-F63D-4E40-9698-4224AD297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687"/>
            <a:ext cx="10515600" cy="4656276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Нужно получить </a:t>
            </a:r>
            <a:r>
              <a:rPr lang="en-US" dirty="0"/>
              <a:t>commitment</a:t>
            </a:r>
            <a:r>
              <a:rPr lang="ru-RU" dirty="0"/>
              <a:t>: что-то, что к чему-то обязывает и служит показателем серьёзности намерений</a:t>
            </a:r>
          </a:p>
          <a:p>
            <a:r>
              <a:rPr lang="ru-RU" dirty="0"/>
              <a:t>«Ты готов внести предоплату? Будешь одним из первых пользователей».</a:t>
            </a:r>
          </a:p>
          <a:p>
            <a:r>
              <a:rPr lang="ru-RU" dirty="0"/>
              <a:t>«Готов заплатить прямо сейчас? Завтра окажем услугу»</a:t>
            </a:r>
          </a:p>
          <a:p>
            <a:r>
              <a:rPr lang="ru-RU" dirty="0"/>
              <a:t>«Готов быть альфа</a:t>
            </a:r>
            <a:r>
              <a:rPr lang="en-US" dirty="0"/>
              <a:t>/</a:t>
            </a:r>
            <a:r>
              <a:rPr lang="ru-RU" dirty="0"/>
              <a:t>бета тестером? Зарегистрируйся тут, оставь свои данные»</a:t>
            </a:r>
          </a:p>
          <a:p>
            <a:r>
              <a:rPr lang="en-US" dirty="0"/>
              <a:t>B2B: </a:t>
            </a:r>
            <a:r>
              <a:rPr lang="ru-RU" dirty="0"/>
              <a:t>«Готов встретить вас с руководством </a:t>
            </a:r>
            <a:r>
              <a:rPr lang="en-US" dirty="0"/>
              <a:t>/ </a:t>
            </a:r>
            <a:r>
              <a:rPr lang="ru-RU" dirty="0"/>
              <a:t>нужными людьми из компании для обсуждения деталей?»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3023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B0CCD3-B1A5-444D-AACA-6DD17A25A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91" y="365125"/>
            <a:ext cx="11359184" cy="976657"/>
          </a:xfrm>
        </p:spPr>
        <p:txBody>
          <a:bodyPr>
            <a:normAutofit fontScale="90000"/>
          </a:bodyPr>
          <a:lstStyle/>
          <a:p>
            <a:r>
              <a:rPr lang="en-US" dirty="0"/>
              <a:t>CusDev: </a:t>
            </a:r>
            <a:r>
              <a:rPr lang="ru-RU" dirty="0"/>
              <a:t>как найти пользователей?</a:t>
            </a:r>
            <a:r>
              <a:rPr lang="en-US" dirty="0"/>
              <a:t> </a:t>
            </a:r>
            <a:r>
              <a:rPr lang="ru-RU" dirty="0"/>
              <a:t>С кем общаться?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2240B5-A71A-4B48-A94D-9B85A7493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591" y="1520687"/>
            <a:ext cx="11221279" cy="4972188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Найти ЦА</a:t>
            </a:r>
          </a:p>
          <a:p>
            <a:pPr lvl="1"/>
            <a:r>
              <a:rPr lang="ru-RU" dirty="0"/>
              <a:t>Гипотезы по ЦА</a:t>
            </a:r>
          </a:p>
          <a:p>
            <a:r>
              <a:rPr lang="ru-RU" dirty="0"/>
              <a:t>Фильтр на ЦА и существование потребности</a:t>
            </a:r>
          </a:p>
          <a:p>
            <a:pPr lvl="1"/>
            <a:r>
              <a:rPr lang="ru-RU" dirty="0"/>
              <a:t>Критерии отнесения к ЦА: важно, чтобы у людей была та потребность, которую вы хотите закрыть</a:t>
            </a:r>
          </a:p>
          <a:p>
            <a:pPr lvl="2"/>
            <a:r>
              <a:rPr lang="ru-RU" dirty="0"/>
              <a:t>Вопрос-фильтр: «Есть ли у тебя такая-то потребность?»</a:t>
            </a:r>
            <a:r>
              <a:rPr lang="en-US" dirty="0"/>
              <a:t>; </a:t>
            </a:r>
            <a:r>
              <a:rPr lang="ru-RU" dirty="0"/>
              <a:t>«Извини, я делаю продукт, под который у тебя нет потребности»</a:t>
            </a:r>
          </a:p>
          <a:p>
            <a:r>
              <a:rPr lang="ru-RU" dirty="0"/>
              <a:t>Продуктовые гипотезы</a:t>
            </a:r>
          </a:p>
          <a:p>
            <a:pPr lvl="1"/>
            <a:r>
              <a:rPr lang="ru-RU" dirty="0"/>
              <a:t>Продуктовая гипотеза: «должен продукт быть такой или такой»?</a:t>
            </a:r>
          </a:p>
          <a:p>
            <a:pPr lvl="1"/>
            <a:r>
              <a:rPr lang="ru-RU" dirty="0"/>
              <a:t>Максимально разные гипотезы по отличиям в потребностях, контекстах, нюансах реализации, группам ЦА</a:t>
            </a:r>
          </a:p>
          <a:p>
            <a:pPr lvl="1"/>
            <a:r>
              <a:rPr lang="ru-RU" dirty="0"/>
              <a:t>Вопросы по каждой из продуктовых гипотез: </a:t>
            </a:r>
            <a:r>
              <a:rPr lang="ru-RU" b="1" dirty="0"/>
              <a:t>максимально открытые вопросы, не закрытые</a:t>
            </a:r>
          </a:p>
          <a:p>
            <a:pPr lvl="1"/>
            <a:r>
              <a:rPr lang="en-US" dirty="0"/>
              <a:t>5 </a:t>
            </a:r>
            <a:r>
              <a:rPr lang="ru-RU" dirty="0"/>
              <a:t>вопросов «Почему?»</a:t>
            </a:r>
          </a:p>
        </p:txBody>
      </p:sp>
    </p:spTree>
    <p:extLst>
      <p:ext uri="{BB962C8B-B14F-4D97-AF65-F5344CB8AC3E}">
        <p14:creationId xmlns:p14="http://schemas.microsoft.com/office/powerpoint/2010/main" val="1576550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D5998B-180D-3B41-BFAC-0B8DCB97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Нюансы </a:t>
            </a:r>
            <a:r>
              <a:rPr lang="en-US" dirty="0"/>
              <a:t>CusDev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401BA4-5050-C24C-A206-D85336361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Хорошие</a:t>
            </a:r>
            <a:r>
              <a:rPr lang="en-US" dirty="0"/>
              <a:t>/</a:t>
            </a:r>
            <a:r>
              <a:rPr lang="ru-RU" dirty="0"/>
              <a:t>плохие вопросы</a:t>
            </a:r>
            <a:endParaRPr lang="en-US" dirty="0"/>
          </a:p>
          <a:p>
            <a:r>
              <a:rPr lang="ru-RU" dirty="0"/>
              <a:t>Как избегать недостоверной информации</a:t>
            </a:r>
          </a:p>
          <a:p>
            <a:r>
              <a:rPr lang="ru-RU" dirty="0"/>
              <a:t>Хаки, правила и нюансы </a:t>
            </a:r>
            <a:r>
              <a:rPr lang="en-US" dirty="0"/>
              <a:t>CusDev-</a:t>
            </a:r>
            <a:r>
              <a:rPr lang="ru-RU" dirty="0"/>
              <a:t>а</a:t>
            </a:r>
          </a:p>
          <a:p>
            <a:r>
              <a:rPr lang="ru-RU" dirty="0"/>
              <a:t>Где находить людей?</a:t>
            </a:r>
          </a:p>
        </p:txBody>
      </p:sp>
    </p:spTree>
    <p:extLst>
      <p:ext uri="{BB962C8B-B14F-4D97-AF65-F5344CB8AC3E}">
        <p14:creationId xmlns:p14="http://schemas.microsoft.com/office/powerpoint/2010/main" val="795156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64BD09-F22F-A74B-AEEF-DBFB04E3C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1860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B37FB6-F8AE-3E42-8BA2-BE14DA74CA32}"/>
              </a:ext>
            </a:extLst>
          </p:cNvPr>
          <p:cNvSpPr txBox="1"/>
          <p:nvPr/>
        </p:nvSpPr>
        <p:spPr>
          <a:xfrm>
            <a:off x="6318606" y="119269"/>
            <a:ext cx="5777315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2400"/>
              </a:spcAft>
            </a:pPr>
            <a:r>
              <a:rPr lang="ru-RU" sz="3200" b="1" dirty="0"/>
              <a:t>Какие темы затронем?</a:t>
            </a:r>
          </a:p>
          <a:p>
            <a:pPr marL="285750" indent="-285750">
              <a:spcBef>
                <a:spcPts val="120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Product management (</a:t>
            </a:r>
            <a:r>
              <a:rPr lang="ru-RU" sz="3600" dirty="0"/>
              <a:t>Управление продуктом</a:t>
            </a:r>
            <a:r>
              <a:rPr lang="en-US" sz="3600" dirty="0"/>
              <a:t>)</a:t>
            </a:r>
          </a:p>
          <a:p>
            <a:pPr marL="285750" indent="-285750">
              <a:spcBef>
                <a:spcPts val="120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Customer development</a:t>
            </a:r>
            <a:endParaRPr lang="ru-RU" sz="3600" dirty="0"/>
          </a:p>
          <a:p>
            <a:pPr marL="285750" indent="-285750">
              <a:spcBef>
                <a:spcPts val="120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ru-RU" sz="3600" dirty="0"/>
              <a:t>Продуктовые исследования</a:t>
            </a:r>
          </a:p>
          <a:p>
            <a:pPr marL="285750" indent="-285750">
              <a:spcBef>
                <a:spcPts val="120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Design Thinking</a:t>
            </a:r>
            <a:br>
              <a:rPr lang="en-US" sz="3600" dirty="0"/>
            </a:br>
            <a:r>
              <a:rPr lang="en-US" sz="3600" dirty="0"/>
              <a:t>(</a:t>
            </a:r>
            <a:r>
              <a:rPr lang="ru-RU" sz="3600" dirty="0"/>
              <a:t>Дизайн-мышление</a:t>
            </a:r>
            <a:r>
              <a:rPr lang="en-US"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19095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9E19CF-AB9A-D046-B4B7-FF8289E69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814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Хорошие</a:t>
            </a:r>
            <a:r>
              <a:rPr lang="en-US" dirty="0"/>
              <a:t>/</a:t>
            </a:r>
            <a:r>
              <a:rPr lang="ru-RU" dirty="0"/>
              <a:t>плохие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942F72-E2CB-2B4E-8D48-D9D890282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1661"/>
            <a:ext cx="10515600" cy="4815302"/>
          </a:xfrm>
        </p:spPr>
        <p:txBody>
          <a:bodyPr>
            <a:normAutofit lnSpcReduction="10000"/>
          </a:bodyPr>
          <a:lstStyle/>
          <a:p>
            <a:r>
              <a:rPr lang="ru-RU" dirty="0">
                <a:solidFill>
                  <a:srgbClr val="C00000"/>
                </a:solidFill>
              </a:rPr>
              <a:t>«Сервис по уборке вашего дома за 2000 рублей, пока вы отдыхаете на выходных — это хорошая идея?»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«</a:t>
            </a:r>
            <a:r>
              <a:rPr lang="ru-RU" dirty="0">
                <a:solidFill>
                  <a:srgbClr val="C00000"/>
                </a:solidFill>
              </a:rPr>
              <a:t>Вы бы заказывали уборку у вас дома экологичными средствами?</a:t>
            </a:r>
            <a:r>
              <a:rPr lang="en-US" dirty="0">
                <a:solidFill>
                  <a:srgbClr val="C00000"/>
                </a:solidFill>
              </a:rPr>
              <a:t>»</a:t>
            </a:r>
            <a:endParaRPr lang="ru-RU" dirty="0">
              <a:solidFill>
                <a:srgbClr val="C00000"/>
              </a:solidFill>
            </a:endParaRP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Есть ли у вас дети 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домашние животные?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Покупаете ли вы сейчас эко-средства для уборки 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эко-продукты питания?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Как вы заботитесь о своём здоровье? Приведите примеры?</a:t>
            </a:r>
          </a:p>
          <a:p>
            <a:r>
              <a:rPr lang="ru-RU" dirty="0">
                <a:solidFill>
                  <a:srgbClr val="C00000"/>
                </a:solidFill>
              </a:rPr>
              <a:t>«Сколько бы вы заплатили за уборку дома экологичными средствами?»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«Готов внести оплату прямо сейчас? Если не готов, то почему?» («Дорого», «не так актуально», «не понятно, как будет оказана услуга» и т.п.)</a:t>
            </a:r>
          </a:p>
          <a:p>
            <a:endParaRPr lang="ru-R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97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018BDC-E5F2-5D40-BA5B-471D5146C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240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Хорошие</a:t>
            </a:r>
            <a:r>
              <a:rPr lang="en-US" dirty="0"/>
              <a:t>/</a:t>
            </a:r>
            <a:r>
              <a:rPr lang="ru-RU" dirty="0"/>
              <a:t>плохие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33DD33-1F6C-144A-8CC1-F382BF56C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2270"/>
            <a:ext cx="10515600" cy="5158408"/>
          </a:xfrm>
        </p:spPr>
        <p:txBody>
          <a:bodyPr>
            <a:normAutofit lnSpcReduction="10000"/>
          </a:bodyPr>
          <a:lstStyle/>
          <a:p>
            <a:r>
              <a:rPr lang="ru-RU" dirty="0">
                <a:solidFill>
                  <a:schemeClr val="accent4">
                    <a:lumMod val="50000"/>
                  </a:schemeClr>
                </a:solidFill>
              </a:rPr>
              <a:t>«Какими функциями должен обладать идеальный интернет-банк?»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  <a:p>
            <a:pPr lvl="1"/>
            <a:r>
              <a:rPr lang="ru-RU" dirty="0"/>
              <a:t>Можно задавать такой вопрос эксперту, но не конечному пользователю.</a:t>
            </a:r>
          </a:p>
          <a:p>
            <a:pPr lvl="2"/>
            <a:r>
              <a:rPr lang="ru-RU" dirty="0"/>
              <a:t>Люди в своих ответах ориентируются на то, что они уже знают и чем уже пользовались.</a:t>
            </a:r>
            <a:br>
              <a:rPr lang="ru-RU" dirty="0"/>
            </a:br>
            <a:r>
              <a:rPr lang="ru-RU" dirty="0"/>
              <a:t>Генри Форд: «Если бы я слушал людей, я бы им дал более быструю лошадь»</a:t>
            </a:r>
          </a:p>
          <a:p>
            <a:pPr lvl="1"/>
            <a:r>
              <a:rPr lang="ru-RU" dirty="0"/>
              <a:t>Это хороший</a:t>
            </a:r>
            <a:r>
              <a:rPr lang="en-US" dirty="0"/>
              <a:t> </a:t>
            </a:r>
            <a:r>
              <a:rPr lang="ru-RU" dirty="0"/>
              <a:t>вопрос и конечному пользователю, если задать </a:t>
            </a:r>
            <a:r>
              <a:rPr lang="en-US" dirty="0"/>
              <a:t>“</a:t>
            </a:r>
            <a:r>
              <a:rPr lang="ru-RU" dirty="0"/>
              <a:t>5 вопросов «</a:t>
            </a:r>
            <a:r>
              <a:rPr lang="ru-RU" b="1" dirty="0"/>
              <a:t>Почему</a:t>
            </a:r>
            <a:r>
              <a:rPr lang="en-US" b="1" dirty="0"/>
              <a:t>?</a:t>
            </a:r>
            <a:r>
              <a:rPr lang="ru-RU" dirty="0"/>
              <a:t>»</a:t>
            </a:r>
            <a:r>
              <a:rPr lang="en-US" dirty="0"/>
              <a:t>”</a:t>
            </a:r>
            <a:endParaRPr lang="ru-RU" dirty="0"/>
          </a:p>
          <a:p>
            <a:pPr lvl="2"/>
            <a:r>
              <a:rPr lang="ru-RU" dirty="0"/>
              <a:t>«Хочу круговую диаграмму своих расходов по карте». Почему? «Я слишком много денег трачу на фигню, зная что их можно инвестировать в старость»</a:t>
            </a:r>
          </a:p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«Есть ли что-то, что вас беспокоит относительно уборки вашего дома?»</a:t>
            </a:r>
          </a:p>
          <a:p>
            <a:pPr lvl="1"/>
            <a:r>
              <a:rPr lang="ru-RU" dirty="0"/>
              <a:t>Открытый, про факты, можно вспомнить конкретный (последний) опыт</a:t>
            </a:r>
          </a:p>
          <a:p>
            <a:r>
              <a:rPr lang="ru-RU" dirty="0"/>
              <a:t>Пользователь просит срочно сделать фичу: </a:t>
            </a: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«Что будет, если мы это не сделаем?»</a:t>
            </a:r>
            <a:endParaRPr lang="ru-RU" dirty="0"/>
          </a:p>
          <a:p>
            <a:pPr lvl="1"/>
            <a:endParaRPr lang="en-US" dirty="0"/>
          </a:p>
          <a:p>
            <a:pPr lvl="1"/>
            <a:endParaRPr lang="ru-RU" dirty="0"/>
          </a:p>
          <a:p>
            <a:endParaRPr lang="ru-RU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001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43939A-A299-CE40-B75F-4BE917538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6463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Хорошие</a:t>
            </a:r>
            <a:r>
              <a:rPr lang="en-US" dirty="0"/>
              <a:t>/</a:t>
            </a:r>
            <a:r>
              <a:rPr lang="ru-RU" dirty="0"/>
              <a:t>плохие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6270B2-CBC4-5E43-B898-F2A8C10C6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038"/>
            <a:ext cx="10515600" cy="4733925"/>
          </a:xfrm>
        </p:spPr>
        <p:txBody>
          <a:bodyPr/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«Расскажите про последний опыт с …»</a:t>
            </a:r>
          </a:p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«Вы пробовали что-то ещё кроме …?»</a:t>
            </a:r>
          </a:p>
          <a:p>
            <a:pPr lvl="1"/>
            <a:r>
              <a:rPr lang="ru-RU" dirty="0"/>
              <a:t>Узнать о конкурентах, что им в них нравится или нет</a:t>
            </a:r>
          </a:p>
          <a:p>
            <a:pPr lvl="1"/>
            <a:r>
              <a:rPr lang="ru-RU" dirty="0"/>
              <a:t>Если он не искал решение, значит это ему не так важно и его всё устраивает в текущем решении</a:t>
            </a:r>
          </a:p>
          <a:p>
            <a:r>
              <a:rPr lang="en-US" dirty="0">
                <a:solidFill>
                  <a:srgbClr val="C00000"/>
                </a:solidFill>
              </a:rPr>
              <a:t>«</a:t>
            </a:r>
            <a:r>
              <a:rPr lang="ru-RU" dirty="0">
                <a:solidFill>
                  <a:srgbClr val="C00000"/>
                </a:solidFill>
              </a:rPr>
              <a:t>Заплатили бы вы за продукт </a:t>
            </a:r>
            <a:r>
              <a:rPr lang="ru-RU" dirty="0" err="1">
                <a:solidFill>
                  <a:srgbClr val="C00000"/>
                </a:solidFill>
              </a:rPr>
              <a:t>X</a:t>
            </a:r>
            <a:r>
              <a:rPr lang="en-US" dirty="0">
                <a:solidFill>
                  <a:srgbClr val="C00000"/>
                </a:solidFill>
              </a:rPr>
              <a:t>, </a:t>
            </a:r>
            <a:r>
              <a:rPr lang="ru-RU" dirty="0">
                <a:solidFill>
                  <a:srgbClr val="C00000"/>
                </a:solidFill>
              </a:rPr>
              <a:t>который делает </a:t>
            </a:r>
            <a:r>
              <a:rPr lang="ru-RU" dirty="0" err="1">
                <a:solidFill>
                  <a:srgbClr val="C00000"/>
                </a:solidFill>
              </a:rPr>
              <a:t>Y</a:t>
            </a:r>
            <a:r>
              <a:rPr lang="en-US" dirty="0">
                <a:solidFill>
                  <a:srgbClr val="C00000"/>
                </a:solidFill>
              </a:rPr>
              <a:t>»?</a:t>
            </a:r>
            <a:endParaRPr lang="ru-RU" dirty="0">
              <a:solidFill>
                <a:srgbClr val="C00000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1203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464E65-1C51-7F4B-8CBF-BF1EAAFFA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7850"/>
          </a:xfrm>
        </p:spPr>
        <p:txBody>
          <a:bodyPr>
            <a:normAutofit fontScale="90000"/>
          </a:bodyPr>
          <a:lstStyle/>
          <a:p>
            <a:r>
              <a:rPr lang="en-US" dirty="0"/>
              <a:t>CusDev: </a:t>
            </a:r>
            <a:r>
              <a:rPr lang="ru-RU" dirty="0"/>
              <a:t>избегаем недостоверную информацию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E879D5-BC68-BF47-83D9-FB8E23C59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0138"/>
            <a:ext cx="10515600" cy="53927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Люди хотят понравиться, благодарны за то, что к ним проявили внимание и с большой вероятностью соврут.</a:t>
            </a:r>
          </a:p>
          <a:p>
            <a:r>
              <a:rPr lang="ru-RU" dirty="0"/>
              <a:t>Тем более, если люди разного пола</a:t>
            </a:r>
          </a:p>
          <a:p>
            <a:r>
              <a:rPr lang="ru-RU" dirty="0"/>
              <a:t>Тем более, если друг другу нравятся )</a:t>
            </a:r>
          </a:p>
          <a:p>
            <a:pPr marL="0" indent="0">
              <a:buNone/>
            </a:pPr>
            <a:r>
              <a:rPr lang="ru-RU" dirty="0"/>
              <a:t>Признаки:</a:t>
            </a:r>
          </a:p>
          <a:p>
            <a:r>
              <a:rPr lang="ru-RU" dirty="0"/>
              <a:t>Если пользователь сразу начинает хвалить ваш сервис</a:t>
            </a:r>
          </a:p>
          <a:p>
            <a:pPr lvl="1"/>
            <a:r>
              <a:rPr lang="ru-RU" dirty="0"/>
              <a:t>«О, вы из Яндекса, как круто! Я люблю сервисы Яндекса!»</a:t>
            </a:r>
          </a:p>
          <a:p>
            <a:r>
              <a:rPr lang="ru-RU" dirty="0"/>
              <a:t>Обобщения. Мы склонны обобщать</a:t>
            </a:r>
          </a:p>
          <a:p>
            <a:pPr lvl="1"/>
            <a:r>
              <a:rPr lang="ru-RU" dirty="0"/>
              <a:t>«Я обычно», «Я всегда», «Я никогда», «Я буду», «Я бы», «Я могу…» — обобщения, а не факты</a:t>
            </a:r>
          </a:p>
          <a:p>
            <a:pPr lvl="1"/>
            <a:r>
              <a:rPr lang="ru-RU" dirty="0"/>
              <a:t>«Я обычно летаю бизнес-классом» — «Когда ты в последний раз летал бизнес-классом?»</a:t>
            </a:r>
            <a:endParaRPr lang="en-US" dirty="0"/>
          </a:p>
          <a:p>
            <a:pPr lvl="1"/>
            <a:r>
              <a:rPr lang="ru-RU" dirty="0"/>
              <a:t>Человек когда хочет понравится, склонен преувеличивать свой опыт и свою крутость</a:t>
            </a:r>
          </a:p>
        </p:txBody>
      </p:sp>
    </p:spTree>
    <p:extLst>
      <p:ext uri="{BB962C8B-B14F-4D97-AF65-F5344CB8AC3E}">
        <p14:creationId xmlns:p14="http://schemas.microsoft.com/office/powerpoint/2010/main" val="649609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ADFE41-D980-1D44-8629-D050A57CC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2163"/>
          </a:xfrm>
        </p:spPr>
        <p:txBody>
          <a:bodyPr>
            <a:normAutofit fontScale="90000"/>
          </a:bodyPr>
          <a:lstStyle/>
          <a:p>
            <a:r>
              <a:rPr lang="en-US" dirty="0"/>
              <a:t>CusDev: </a:t>
            </a:r>
            <a:r>
              <a:rPr lang="ru-RU" dirty="0"/>
              <a:t>избегаем недостоверную информацию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4CCEB-FB00-EF4A-8580-5B8D0B06C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5888"/>
            <a:ext cx="10515600" cy="4791075"/>
          </a:xfrm>
        </p:spPr>
        <p:txBody>
          <a:bodyPr/>
          <a:lstStyle/>
          <a:p>
            <a:r>
              <a:rPr lang="ru-RU" dirty="0"/>
              <a:t>Мы иногда склонны не узнать факты, а «продать», «замотивировать» пользователя</a:t>
            </a:r>
          </a:p>
          <a:p>
            <a:r>
              <a:rPr lang="ru-RU" dirty="0"/>
              <a:t>Если уже слишком многое вложено (сил, времени, денег), мы боимся узнать правду, что продукт на самом деле никому не нужен, поэтому сами склоняем людей, чтобы они сказали «Да»</a:t>
            </a:r>
          </a:p>
          <a:p>
            <a:pPr lvl="1"/>
            <a:r>
              <a:rPr lang="ru-RU" dirty="0"/>
              <a:t>Интервьюируемый: «У тебя классный проект, всё будет хорошо, не переживай»</a:t>
            </a:r>
          </a:p>
          <a:p>
            <a:pPr lvl="1"/>
            <a:r>
              <a:rPr lang="ru-RU" dirty="0"/>
              <a:t>Когда страшно, проще закрыть глаза и не замечать плохого</a:t>
            </a:r>
          </a:p>
          <a:p>
            <a:r>
              <a:rPr lang="ru-RU" dirty="0"/>
              <a:t>Не «продавайте» (не питчите), по крайней мере, вначале интервью</a:t>
            </a:r>
          </a:p>
        </p:txBody>
      </p:sp>
    </p:spTree>
    <p:extLst>
      <p:ext uri="{BB962C8B-B14F-4D97-AF65-F5344CB8AC3E}">
        <p14:creationId xmlns:p14="http://schemas.microsoft.com/office/powerpoint/2010/main" val="1907847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8EC26A-FCE1-0249-88DA-B6C20152F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3600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идеальное интервью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CA537E-D2E1-9F45-AE35-B43A47348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324"/>
            <a:ext cx="10515600" cy="503554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Чтобы не «продавать» раньше времени, разделите интервью (скажем, всего 30 минут), на 3 части: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Выявляем потребности, факты как он их решает и т.п.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Показываете новый функционал / мокапы, собираем фидбек: понимает / не понимает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Продаёте /</a:t>
            </a:r>
            <a:r>
              <a:rPr lang="en-US" dirty="0"/>
              <a:t> </a:t>
            </a:r>
            <a:r>
              <a:rPr lang="ru-RU" dirty="0"/>
              <a:t>питчите, мотивируете, чтобы он:</a:t>
            </a:r>
          </a:p>
          <a:p>
            <a:pPr lvl="1"/>
            <a:r>
              <a:rPr lang="ru-RU" dirty="0"/>
              <a:t>Прямо сейчас начал этим пользоваться:</a:t>
            </a:r>
          </a:p>
          <a:p>
            <a:pPr lvl="1"/>
            <a:r>
              <a:rPr lang="ru-RU" dirty="0"/>
              <a:t>Заплатил деньги</a:t>
            </a:r>
          </a:p>
          <a:p>
            <a:pPr lvl="1"/>
            <a:r>
              <a:rPr lang="ru-RU" dirty="0"/>
              <a:t>Лайкнул / репостнул</a:t>
            </a:r>
          </a:p>
          <a:p>
            <a:pPr lvl="1"/>
            <a:r>
              <a:rPr lang="ru-RU" dirty="0"/>
              <a:t>Оставил </a:t>
            </a:r>
            <a:r>
              <a:rPr lang="en-US" dirty="0"/>
              <a:t>email / </a:t>
            </a:r>
            <a:r>
              <a:rPr lang="ru-RU" dirty="0"/>
              <a:t>контакты</a:t>
            </a:r>
          </a:p>
          <a:p>
            <a:pPr lvl="1"/>
            <a:r>
              <a:rPr lang="ru-RU" dirty="0"/>
              <a:t>Любое действие, которое подтверждает его заинтересованность</a:t>
            </a:r>
          </a:p>
          <a:p>
            <a:pPr marL="0" indent="0">
              <a:buNone/>
            </a:pPr>
            <a:r>
              <a:rPr lang="ru-RU" b="1" dirty="0"/>
              <a:t>Говорите меньше, слушайте больше.</a:t>
            </a:r>
          </a:p>
          <a:p>
            <a:pPr lvl="1"/>
            <a:endParaRPr lang="ru-RU" dirty="0"/>
          </a:p>
          <a:p>
            <a:pPr marL="514350" indent="-51435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7029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A9936A-88AC-0345-B8EC-6FF3E0051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0738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лайфаки и нюансы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B23561-4823-4B4B-B5AE-0FDEED447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5864"/>
            <a:ext cx="10515600" cy="5307011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Задавать открытые вопросы, а не закрытые</a:t>
            </a:r>
          </a:p>
          <a:p>
            <a:pPr lvl="1"/>
            <a:r>
              <a:rPr lang="ru-RU" dirty="0"/>
              <a:t>Так можно получить гораздо больше информации</a:t>
            </a:r>
          </a:p>
          <a:p>
            <a:pPr lvl="1"/>
            <a:r>
              <a:rPr lang="ru-RU" dirty="0"/>
              <a:t>Закрытые вопросы сужают канву мыслей и обратной связи</a:t>
            </a:r>
          </a:p>
          <a:p>
            <a:r>
              <a:rPr lang="ru-RU" dirty="0"/>
              <a:t>«5 почему»</a:t>
            </a:r>
          </a:p>
          <a:p>
            <a:r>
              <a:rPr lang="ru-RU" dirty="0"/>
              <a:t>Поддерживать разговор неформально (в кафе, в очереди и т.п.)</a:t>
            </a:r>
          </a:p>
          <a:p>
            <a:r>
              <a:rPr lang="ru-RU" dirty="0"/>
              <a:t>Не направляйте вопросами в конкретную сторону</a:t>
            </a:r>
          </a:p>
          <a:p>
            <a:pPr lvl="1"/>
            <a:r>
              <a:rPr lang="ru-RU" dirty="0"/>
              <a:t>Вопросы не должны направлять человека в конкретную сторону, создавать </a:t>
            </a:r>
            <a:r>
              <a:rPr lang="en-US" dirty="0"/>
              <a:t>bias (</a:t>
            </a:r>
            <a:r>
              <a:rPr lang="ru-RU" dirty="0"/>
              <a:t>«смещение», «предвзятость»</a:t>
            </a:r>
            <a:r>
              <a:rPr lang="en-US" dirty="0"/>
              <a:t>)</a:t>
            </a:r>
            <a:endParaRPr lang="ru-RU" dirty="0"/>
          </a:p>
          <a:p>
            <a:pPr lvl="1"/>
            <a:r>
              <a:rPr lang="ru-RU" dirty="0">
                <a:solidFill>
                  <a:srgbClr val="C00000"/>
                </a:solidFill>
              </a:rPr>
              <a:t>«Будет ли тебя смущать такая формулировка текста?»</a:t>
            </a:r>
            <a:r>
              <a:rPr lang="ru-RU" dirty="0"/>
              <a:t> </a:t>
            </a:r>
            <a:r>
              <a:rPr lang="en-US" dirty="0"/>
              <a:t>→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«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Всё ли тебе понятно?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»</a:t>
            </a:r>
            <a:endParaRPr lang="ru-RU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ru-RU" dirty="0">
                <a:solidFill>
                  <a:srgbClr val="C00000"/>
                </a:solidFill>
              </a:rPr>
              <a:t>«Насколько это запутано?»</a:t>
            </a:r>
            <a:r>
              <a:rPr lang="ru-RU" dirty="0"/>
              <a:t> </a:t>
            </a:r>
            <a:r>
              <a:rPr lang="en-US" dirty="0"/>
              <a:t>→ </a:t>
            </a:r>
            <a:r>
              <a:rPr lang="en-US" dirty="0">
                <a:solidFill>
                  <a:schemeClr val="accent6"/>
                </a:solidFill>
              </a:rPr>
              <a:t>«</a:t>
            </a:r>
            <a:r>
              <a:rPr lang="ru-RU" dirty="0">
                <a:solidFill>
                  <a:schemeClr val="accent6"/>
                </a:solidFill>
              </a:rPr>
              <a:t>Всё ли тебе понятно?</a:t>
            </a:r>
            <a:r>
              <a:rPr lang="en-US" dirty="0">
                <a:solidFill>
                  <a:schemeClr val="accent6"/>
                </a:solidFill>
              </a:rPr>
              <a:t>»</a:t>
            </a:r>
            <a:endParaRPr lang="ru-RU" dirty="0">
              <a:solidFill>
                <a:schemeClr val="accent6"/>
              </a:solidFill>
            </a:endParaRPr>
          </a:p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«Есть ли что-то важное, о чём я не спросил?» </a:t>
            </a:r>
            <a:r>
              <a:rPr lang="ru-RU" dirty="0"/>
              <a:t>— главная отмычка к улучшению сценария интервью</a:t>
            </a:r>
          </a:p>
          <a:p>
            <a:pPr lvl="1"/>
            <a:r>
              <a:rPr lang="ru-RU" dirty="0"/>
              <a:t>Вообще, любые ответы людей могут помочь расширить анкету и помочь включить в неё новые вопросы</a:t>
            </a:r>
          </a:p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«С кем посоветуете ещё поговорить?» </a:t>
            </a:r>
            <a:r>
              <a:rPr lang="ru-RU" dirty="0"/>
              <a:t>— в том числе поможет сгенерировать новых лидов. «Можешь меня представить?»</a:t>
            </a:r>
          </a:p>
        </p:txBody>
      </p:sp>
    </p:spTree>
    <p:extLst>
      <p:ext uri="{BB962C8B-B14F-4D97-AF65-F5344CB8AC3E}">
        <p14:creationId xmlns:p14="http://schemas.microsoft.com/office/powerpoint/2010/main" val="2412046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A1179A-B49E-5448-9996-9B901E511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2188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лайфаки и нюансы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5A4D26-E2A0-9C46-9E1C-C713A3130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1613"/>
            <a:ext cx="10515600" cy="4705350"/>
          </a:xfrm>
        </p:spPr>
        <p:txBody>
          <a:bodyPr/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«Искали ли вы решение этой проблемы?»</a:t>
            </a:r>
          </a:p>
          <a:p>
            <a:pPr lvl="1"/>
            <a:r>
              <a:rPr lang="ru-RU" dirty="0"/>
              <a:t>«У меня супер-боль!» — </a:t>
            </a: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«Сколько времени ты потратил, чтобы найти решение?»</a:t>
            </a:r>
          </a:p>
          <a:p>
            <a:pPr lvl="1"/>
            <a:r>
              <a:rPr lang="ru-RU" dirty="0"/>
              <a:t>Если человек не искал решение — вряд ли он воспользуется вашим продуктом.</a:t>
            </a:r>
          </a:p>
        </p:txBody>
      </p:sp>
    </p:spTree>
    <p:extLst>
      <p:ext uri="{BB962C8B-B14F-4D97-AF65-F5344CB8AC3E}">
        <p14:creationId xmlns:p14="http://schemas.microsoft.com/office/powerpoint/2010/main" val="2942274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2C72E-284D-0C44-AC44-B2EC9FF0A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7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Где искать людей?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D022F0-5F70-894E-9C75-14635533D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176"/>
            <a:ext cx="10515600" cy="4776787"/>
          </a:xfrm>
        </p:spPr>
        <p:txBody>
          <a:bodyPr>
            <a:normAutofit/>
          </a:bodyPr>
          <a:lstStyle/>
          <a:p>
            <a:r>
              <a:rPr lang="ru-RU" dirty="0"/>
              <a:t>Знакомые, знакомые знакомых</a:t>
            </a:r>
          </a:p>
          <a:p>
            <a:r>
              <a:rPr lang="ru-RU" dirty="0"/>
              <a:t>Можно написать у себя в соцсетях</a:t>
            </a:r>
          </a:p>
          <a:p>
            <a:r>
              <a:rPr lang="ru-RU" dirty="0"/>
              <a:t>Разослать по текущей базе пользователей (конверсия 1-2%)</a:t>
            </a:r>
            <a:endParaRPr lang="en-US" dirty="0"/>
          </a:p>
          <a:p>
            <a:r>
              <a:rPr lang="ru-RU" dirty="0"/>
              <a:t>Онлайн-группы /</a:t>
            </a:r>
            <a:r>
              <a:rPr lang="en-US" dirty="0"/>
              <a:t> </a:t>
            </a:r>
            <a:r>
              <a:rPr lang="ru-RU" dirty="0"/>
              <a:t>сообщества </a:t>
            </a:r>
            <a:r>
              <a:rPr lang="en-US" dirty="0"/>
              <a:t>/ </a:t>
            </a:r>
            <a:r>
              <a:rPr lang="ru-RU" dirty="0"/>
              <a:t>форумы</a:t>
            </a:r>
          </a:p>
          <a:p>
            <a:r>
              <a:rPr lang="ru-RU" dirty="0"/>
              <a:t>Идите туда, где обитают потенциальные пользователи</a:t>
            </a:r>
          </a:p>
          <a:p>
            <a:pPr lvl="1"/>
            <a:r>
              <a:rPr lang="ru-RU" dirty="0"/>
              <a:t>Пример: продукт для частных пилотов — идите на их тусовки и «слёты»</a:t>
            </a:r>
          </a:p>
          <a:p>
            <a:r>
              <a:rPr lang="ru-RU" dirty="0"/>
              <a:t>Ходите на тематические конференции /</a:t>
            </a:r>
            <a:r>
              <a:rPr lang="en-US" dirty="0"/>
              <a:t> </a:t>
            </a:r>
            <a:r>
              <a:rPr lang="ru-RU" dirty="0"/>
              <a:t>митапы</a:t>
            </a:r>
          </a:p>
          <a:p>
            <a:r>
              <a:rPr lang="ru-RU" dirty="0"/>
              <a:t>Включайте воображение: людей много и они потенциально готовы с вами общаться</a:t>
            </a:r>
          </a:p>
        </p:txBody>
      </p:sp>
    </p:spTree>
    <p:extLst>
      <p:ext uri="{BB962C8B-B14F-4D97-AF65-F5344CB8AC3E}">
        <p14:creationId xmlns:p14="http://schemas.microsoft.com/office/powerpoint/2010/main" val="38486133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5BDFC6-363B-F549-85E9-E73C3B0B0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423DFD-98D5-EF4B-8459-0C31FE292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Качественные</a:t>
            </a:r>
            <a:r>
              <a:rPr lang="ru-RU" dirty="0"/>
              <a:t> — собирают и анализируют нечисловые данные, такие как ответы пользователя в ходе интервью</a:t>
            </a:r>
          </a:p>
          <a:p>
            <a:r>
              <a:rPr lang="ru-RU" b="1" dirty="0"/>
              <a:t>Количественные</a:t>
            </a:r>
            <a:r>
              <a:rPr lang="ru-RU" dirty="0"/>
              <a:t> — например, </a:t>
            </a:r>
            <a:r>
              <a:rPr lang="en" dirty="0"/>
              <a:t>A/B-</a:t>
            </a:r>
            <a:r>
              <a:rPr lang="ru-RU" dirty="0"/>
              <a:t>тесты, основаны на идее о том, что поведение людей и отношение их к чему-либо можно выразить с помощью числовых величин. Цель: собрать статистику, посчитать важные метрики</a:t>
            </a:r>
          </a:p>
          <a:p>
            <a:r>
              <a:rPr lang="ru-RU" b="1" dirty="0"/>
              <a:t>Смешанные </a:t>
            </a:r>
            <a:r>
              <a:rPr lang="ru-RU" dirty="0"/>
              <a:t>—</a:t>
            </a:r>
            <a:r>
              <a:rPr lang="ru-RU" b="1" dirty="0"/>
              <a:t> </a:t>
            </a:r>
            <a:r>
              <a:rPr lang="ru-RU" dirty="0"/>
              <a:t>объединяют в себе качественные и количественные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283867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DB2BC7B-9B8B-9B4C-89FD-659E85841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58" y="904704"/>
            <a:ext cx="11081210" cy="59532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E170F7-9CE0-7746-9EBF-1472E7AF533A}"/>
              </a:ext>
            </a:extLst>
          </p:cNvPr>
          <p:cNvSpPr txBox="1"/>
          <p:nvPr/>
        </p:nvSpPr>
        <p:spPr>
          <a:xfrm>
            <a:off x="3283499" y="150991"/>
            <a:ext cx="5625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Кто такой </a:t>
            </a:r>
            <a:r>
              <a:rPr lang="ru-RU" sz="3600" dirty="0" err="1"/>
              <a:t>P</a:t>
            </a:r>
            <a:r>
              <a:rPr lang="en-US" sz="3600" dirty="0"/>
              <a:t>roduct Manager?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294347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DAB78A-DC59-514A-9D66-0EC73DC44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939383-31D0-8249-9F31-77BE0CFFB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Отношенческие</a:t>
            </a:r>
            <a:r>
              <a:rPr lang="ru-RU" dirty="0"/>
              <a:t> — что для пользователя важно и чего он хочет?</a:t>
            </a:r>
          </a:p>
          <a:p>
            <a:r>
              <a:rPr lang="ru-RU" b="1" dirty="0"/>
              <a:t>Поведенческие</a:t>
            </a:r>
            <a:r>
              <a:rPr lang="ru-RU" dirty="0"/>
              <a:t> — пронаблюдать за тем, как пользователь поступает на практике.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При выборе метода исследований важно учитывать их стоимость, сложность сбора и анализа данных.</a:t>
            </a:r>
          </a:p>
        </p:txBody>
      </p:sp>
    </p:spTree>
    <p:extLst>
      <p:ext uri="{BB962C8B-B14F-4D97-AF65-F5344CB8AC3E}">
        <p14:creationId xmlns:p14="http://schemas.microsoft.com/office/powerpoint/2010/main" val="26921640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E135CF-6AFA-CD48-9FC4-2508E5CB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Качественные исследования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D68D0F-94C5-644F-9486-AE2C6E05A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Интервью</a:t>
            </a:r>
          </a:p>
          <a:p>
            <a:r>
              <a:rPr lang="ru-RU" b="1" dirty="0" err="1"/>
              <a:t>Юзабилити</a:t>
            </a:r>
            <a:r>
              <a:rPr lang="ru-RU" b="1" dirty="0"/>
              <a:t>-тесты</a:t>
            </a:r>
          </a:p>
          <a:p>
            <a:r>
              <a:rPr lang="ru-RU" b="1" dirty="0"/>
              <a:t>Фокус-группы</a:t>
            </a:r>
          </a:p>
        </p:txBody>
      </p:sp>
    </p:spTree>
    <p:extLst>
      <p:ext uri="{BB962C8B-B14F-4D97-AF65-F5344CB8AC3E}">
        <p14:creationId xmlns:p14="http://schemas.microsoft.com/office/powerpoint/2010/main" val="31448870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C89079-8ECB-A248-81F8-F81093CF64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843" b="784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C2234F-D1E9-444C-9896-85CD729EC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9325"/>
          </a:xfrm>
        </p:spPr>
        <p:txBody>
          <a:bodyPr/>
          <a:lstStyle/>
          <a:p>
            <a:r>
              <a:rPr lang="ru-RU" dirty="0"/>
              <a:t>Качественные исследования: </a:t>
            </a:r>
            <a:r>
              <a:rPr lang="ru-RU" b="1" dirty="0"/>
              <a:t>Интервью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D4102E-32FA-3F49-ADFB-05D1DFE6A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8750"/>
            <a:ext cx="10515600" cy="47482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rgbClr val="2C4DA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Тип: отношенческое, поведенческое</a:t>
            </a:r>
          </a:p>
          <a:p>
            <a:r>
              <a:rPr lang="ru-RU" dirty="0"/>
              <a:t>Один из наиболее универсальных способов исследований.</a:t>
            </a:r>
          </a:p>
          <a:p>
            <a:r>
              <a:rPr lang="ru-RU" dirty="0"/>
              <a:t>Используют, чтобы: </a:t>
            </a:r>
            <a:r>
              <a:rPr lang="ru-RU" b="1" dirty="0"/>
              <a:t>исследовать поведение пользователей</a:t>
            </a:r>
            <a:r>
              <a:rPr lang="ru-RU" dirty="0"/>
              <a:t>, </a:t>
            </a:r>
            <a:r>
              <a:rPr lang="ru-RU" b="1" dirty="0"/>
              <a:t>выявить их «боли» и потребности</a:t>
            </a:r>
            <a:r>
              <a:rPr lang="ru-RU" dirty="0"/>
              <a:t>.</a:t>
            </a:r>
          </a:p>
          <a:p>
            <a:r>
              <a:rPr lang="ru-RU" dirty="0"/>
              <a:t>Можно проводить на всех этапах работы над продуктом — от формирования и проверки гипотезы до поддержания работающего сервиса и внедрения новых функций.</a:t>
            </a:r>
          </a:p>
          <a:p>
            <a:r>
              <a:rPr lang="ru-RU" dirty="0"/>
              <a:t>Преимущество: позволяет </a:t>
            </a:r>
            <a:r>
              <a:rPr lang="ru-RU" b="1" dirty="0"/>
              <a:t>углублённо изучить мотивацию пользователей</a:t>
            </a:r>
            <a:r>
              <a:rPr lang="ru-RU" dirty="0"/>
              <a:t>, </a:t>
            </a:r>
            <a:r>
              <a:rPr lang="ru-RU" b="1" dirty="0"/>
              <a:t>лучше понять целевую аудиторию</a:t>
            </a:r>
            <a:r>
              <a:rPr lang="ru-RU" dirty="0"/>
              <a:t> и </a:t>
            </a:r>
            <a:r>
              <a:rPr lang="ru-RU" b="1" dirty="0"/>
              <a:t>получить</a:t>
            </a:r>
            <a:r>
              <a:rPr lang="ru-RU" dirty="0"/>
              <a:t> от неё </a:t>
            </a:r>
            <a:r>
              <a:rPr lang="ru-RU" b="1" dirty="0"/>
              <a:t>неожиданные инсайты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002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8C32FA-49A3-EC4A-9FC3-53F74221B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025"/>
            <a:ext cx="10515600" cy="1057275"/>
          </a:xfrm>
        </p:spPr>
        <p:txBody>
          <a:bodyPr>
            <a:normAutofit fontScale="90000"/>
          </a:bodyPr>
          <a:lstStyle/>
          <a:p>
            <a:r>
              <a:rPr lang="ru-RU" dirty="0"/>
              <a:t>Качественные исследования : </a:t>
            </a:r>
            <a:r>
              <a:rPr lang="ru-RU" b="1" dirty="0"/>
              <a:t>Юзабилити-тесты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DDC098-DB47-054C-A5CB-5148C319C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7300"/>
            <a:ext cx="10515600" cy="54006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Тип: поведенческое исследование</a:t>
            </a:r>
          </a:p>
          <a:p>
            <a:pPr marL="0" indent="0">
              <a:buNone/>
            </a:pPr>
            <a:endParaRPr lang="ru-RU" sz="2400" dirty="0"/>
          </a:p>
          <a:p>
            <a:r>
              <a:rPr lang="ru-RU" dirty="0"/>
              <a:t>Наблюдают за тем, как пользователь использует сервис, какие функции для него наиболее значимы.</a:t>
            </a:r>
          </a:p>
          <a:p>
            <a:r>
              <a:rPr lang="ru-RU" dirty="0"/>
              <a:t>Человеку даётся задание, которое он должен выполнить</a:t>
            </a:r>
            <a:r>
              <a:rPr lang="en-US" dirty="0"/>
              <a:t>:</a:t>
            </a:r>
            <a:endParaRPr lang="ru-RU" dirty="0"/>
          </a:p>
          <a:p>
            <a:pPr lvl="1"/>
            <a:r>
              <a:rPr lang="ru-RU" dirty="0"/>
              <a:t>Пример: Создать объявление на </a:t>
            </a:r>
            <a:r>
              <a:rPr lang="en-US" dirty="0" err="1"/>
              <a:t>Avito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Пример: Построить маршрут в </a:t>
            </a:r>
            <a:r>
              <a:rPr lang="ru-RU" dirty="0" err="1"/>
              <a:t>Яндекс.Навигаторе</a:t>
            </a:r>
            <a:endParaRPr lang="ru-RU" dirty="0"/>
          </a:p>
          <a:p>
            <a:r>
              <a:rPr lang="ru-RU" dirty="0" err="1"/>
              <a:t>Юзабилити</a:t>
            </a:r>
            <a:r>
              <a:rPr lang="ru-RU" dirty="0"/>
              <a:t>-тесты могут быть:</a:t>
            </a:r>
          </a:p>
          <a:p>
            <a:pPr lvl="1"/>
            <a:r>
              <a:rPr lang="ru-RU" dirty="0"/>
              <a:t>модерируемыми — когда вы присутствуете на исследовании, общаетесь с респондентом и наблюдаете за ним,</a:t>
            </a:r>
          </a:p>
          <a:p>
            <a:pPr lvl="1"/>
            <a:r>
              <a:rPr lang="ru-RU" dirty="0"/>
              <a:t>немодерируемыми — для чистоты эксперимента.</a:t>
            </a:r>
          </a:p>
          <a:p>
            <a:r>
              <a:rPr lang="ru-RU" dirty="0"/>
              <a:t>Можно тестировать как свои продукты, так и продукты конкурентов</a:t>
            </a:r>
          </a:p>
          <a:p>
            <a:pPr lvl="1"/>
            <a:r>
              <a:rPr lang="ru-RU" dirty="0"/>
              <a:t>чтобы понять, какие плюсы и минусы есть у нынешних решений.</a:t>
            </a:r>
          </a:p>
          <a:p>
            <a:r>
              <a:rPr lang="ru-RU" dirty="0"/>
              <a:t>Преимущество: Их легко проводить дистанционно, например, используя </a:t>
            </a:r>
            <a:r>
              <a:rPr lang="en" dirty="0"/>
              <a:t>TeamViewer </a:t>
            </a:r>
            <a:r>
              <a:rPr lang="ru-RU" dirty="0"/>
              <a:t>и наблюдая за тем, что делает пользователь.</a:t>
            </a:r>
          </a:p>
        </p:txBody>
      </p:sp>
    </p:spTree>
    <p:extLst>
      <p:ext uri="{BB962C8B-B14F-4D97-AF65-F5344CB8AC3E}">
        <p14:creationId xmlns:p14="http://schemas.microsoft.com/office/powerpoint/2010/main" val="34275723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658BDD-70BE-1A45-AEC7-E0EFB7E48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35" y="0"/>
            <a:ext cx="10515600" cy="946128"/>
          </a:xfrm>
        </p:spPr>
        <p:txBody>
          <a:bodyPr/>
          <a:lstStyle/>
          <a:p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CCE1592-AAE1-0049-BB68-CAC2FE60B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6356" y="1690688"/>
            <a:ext cx="6018235" cy="5045074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0DD3BDB-0064-9C49-A984-031BDFCBD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9764"/>
            <a:ext cx="6018235" cy="601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83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E35362-D054-4F47-9815-7D723707C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</p:spPr>
        <p:txBody>
          <a:bodyPr>
            <a:normAutofit/>
          </a:bodyPr>
          <a:lstStyle/>
          <a:p>
            <a:r>
              <a:rPr lang="ru-RU" dirty="0"/>
              <a:t>Качественные исследования: </a:t>
            </a:r>
            <a:r>
              <a:rPr lang="ru-RU" b="1" dirty="0"/>
              <a:t>Фокус-группы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E585E6-3E62-1D4D-9A40-F473E3F37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174"/>
            <a:ext cx="10515600" cy="5092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accent1"/>
                </a:solidFill>
              </a:rPr>
              <a:t>Тип:</a:t>
            </a:r>
            <a:r>
              <a:rPr lang="ru-RU" dirty="0">
                <a:solidFill>
                  <a:schemeClr val="accent1"/>
                </a:solidFill>
              </a:rPr>
              <a:t> отношенческое, поведенческое</a:t>
            </a:r>
          </a:p>
          <a:p>
            <a:r>
              <a:rPr lang="ru-RU" dirty="0"/>
              <a:t>Позволяют выявить основные проблемы продукта.</a:t>
            </a:r>
          </a:p>
          <a:p>
            <a:r>
              <a:rPr lang="ru-RU" dirty="0"/>
              <a:t>Используется метод глубинных интервью, однако </a:t>
            </a:r>
            <a:r>
              <a:rPr lang="ru-RU" dirty="0" err="1"/>
              <a:t>продакт</a:t>
            </a:r>
            <a:r>
              <a:rPr lang="ru-RU" dirty="0"/>
              <a:t>-менеджер общается не с одним пользователем, а с группой из нескольких человек.</a:t>
            </a:r>
          </a:p>
          <a:p>
            <a:r>
              <a:rPr lang="ru-RU" dirty="0"/>
              <a:t>Позволяет удешевить проведение интервью (за счёт меньших затрат времени) и обнаружить ключевые проблемы.</a:t>
            </a:r>
          </a:p>
          <a:p>
            <a:r>
              <a:rPr lang="ru-RU" dirty="0"/>
              <a:t>Недостаток: групповая динамика может сместить итоговый результат, например, если появится лидер, который будет подталкивать остальных к своему мнению. Поэтому, исследователю важно самому направлять обсуждения в группе.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1666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8789EB-1AC8-6544-9BA3-315476FD0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0750"/>
          </a:xfrm>
        </p:spPr>
        <p:txBody>
          <a:bodyPr>
            <a:normAutofit/>
          </a:bodyPr>
          <a:lstStyle/>
          <a:p>
            <a:r>
              <a:rPr lang="ru-RU" dirty="0"/>
              <a:t>Смешанные исследования: </a:t>
            </a:r>
            <a:r>
              <a:rPr lang="ru-RU" b="1" dirty="0"/>
              <a:t>Опросы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9EAB44-4CA8-F34A-86B3-863DAFEC3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5876"/>
            <a:ext cx="10515600" cy="5206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accent1"/>
                </a:solidFill>
              </a:rPr>
              <a:t>Тип: отношенческое исследование</a:t>
            </a:r>
          </a:p>
          <a:p>
            <a:r>
              <a:rPr lang="ru-RU" dirty="0"/>
              <a:t>Гибкий инструмент исследования пользователей.</a:t>
            </a:r>
          </a:p>
          <a:p>
            <a:r>
              <a:rPr lang="ru-RU" dirty="0"/>
              <a:t>Их можно проводить в разнообразных контекстах:</a:t>
            </a:r>
          </a:p>
          <a:p>
            <a:pPr lvl="1"/>
            <a:r>
              <a:rPr lang="ru-RU" dirty="0"/>
              <a:t>размещая простой открытый опрос на сайте,</a:t>
            </a:r>
          </a:p>
          <a:p>
            <a:pPr lvl="1"/>
            <a:r>
              <a:rPr lang="ru-RU" dirty="0"/>
              <a:t>через рассылку</a:t>
            </a:r>
          </a:p>
          <a:p>
            <a:pPr lvl="1"/>
            <a:r>
              <a:rPr lang="ru-RU" dirty="0"/>
              <a:t>после тестирования удобства использования сервиса. </a:t>
            </a:r>
          </a:p>
          <a:p>
            <a:r>
              <a:rPr lang="ru-RU" dirty="0"/>
              <a:t>Могут принести и количественные, и качественные данные:</a:t>
            </a:r>
          </a:p>
          <a:p>
            <a:pPr lvl="1"/>
            <a:r>
              <a:rPr lang="ru-RU" dirty="0"/>
              <a:t>рейтинги,</a:t>
            </a:r>
          </a:p>
          <a:p>
            <a:pPr lvl="1"/>
            <a:r>
              <a:rPr lang="ru-RU" dirty="0"/>
              <a:t>процентное соотношение выбора одного из вариантов ответов на вопрос с несколькими вариантами ответа</a:t>
            </a:r>
          </a:p>
          <a:p>
            <a:pPr lvl="1"/>
            <a:r>
              <a:rPr lang="ru-RU" dirty="0"/>
              <a:t>ответы на открытые вопросы. 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29270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B88352-8C82-3E4B-91F0-EC6709938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Смешанные исследования:</a:t>
            </a:r>
            <a:br>
              <a:rPr lang="ru-RU" dirty="0"/>
            </a:br>
            <a:r>
              <a:rPr lang="ru-RU" b="1" dirty="0"/>
              <a:t>Тестирование концепции с помощью </a:t>
            </a:r>
            <a:r>
              <a:rPr lang="en" b="1" dirty="0"/>
              <a:t>MVP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EA1644-30B6-8D48-A956-2F8465613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608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accent1"/>
                </a:solidFill>
              </a:rPr>
              <a:t>Тип: отношенческое, поведенческое</a:t>
            </a:r>
          </a:p>
          <a:p>
            <a:r>
              <a:rPr lang="en" dirty="0"/>
              <a:t>MVP — </a:t>
            </a:r>
            <a:r>
              <a:rPr lang="ru-RU" dirty="0"/>
              <a:t>это простейший работающий прототип сервиса, при помощи которого тестируют спрос, прежде чем начинать полномасштабную разработку. </a:t>
            </a:r>
          </a:p>
          <a:p>
            <a:r>
              <a:rPr lang="ru-RU" dirty="0"/>
              <a:t>Страхует компанию от создания невостребованного продукта и помогает не тратить ресурсы понапрасну.</a:t>
            </a:r>
          </a:p>
          <a:p>
            <a:r>
              <a:rPr lang="ru-RU" dirty="0"/>
              <a:t>Позволяет минимальными усилиями собрать информацию, чтобы доработать продукт в соответствии с запросами целевой аудитории или полностью отказаться от неудачной идеи.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01945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6211C5-CA6A-BD41-B236-7E89A0BA9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5000"/>
          </a:xfrm>
        </p:spPr>
        <p:txBody>
          <a:bodyPr>
            <a:normAutofit fontScale="90000"/>
          </a:bodyPr>
          <a:lstStyle/>
          <a:p>
            <a:r>
              <a:rPr lang="en-US" dirty="0"/>
              <a:t>MVP — minimum valuable product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3A2335B-CAFF-9040-802E-B8A0AC3ED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425" y="1266032"/>
            <a:ext cx="5257800" cy="3924300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94AF624-9FA1-EB49-8888-D4576CAE2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775" y="1000126"/>
            <a:ext cx="4762500" cy="34544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A9AC5D2-FBCA-074C-9F08-23A5CBD2C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963" y="3032782"/>
            <a:ext cx="4325937" cy="35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849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5ABCF0-C117-8D4D-8E0D-391C86CEF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Смешанные исследования:</a:t>
            </a:r>
            <a:br>
              <a:rPr lang="ru-RU" b="1" dirty="0"/>
            </a:br>
            <a:r>
              <a:rPr lang="ru-RU" b="1" dirty="0"/>
              <a:t>Анализ пользовательских сессий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08E867-EBBB-3B48-8350-471354EB3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021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accent1"/>
                </a:solidFill>
              </a:rPr>
              <a:t>Тип: поведенческое исследование</a:t>
            </a:r>
          </a:p>
          <a:p>
            <a:r>
              <a:rPr lang="ru-RU" dirty="0"/>
              <a:t>Анализируют накопленную информацию о пользовательской активности ― действиях, которые пользователь совершает в ходе работы с сервисом:</a:t>
            </a:r>
          </a:p>
          <a:p>
            <a:pPr lvl="1"/>
            <a:r>
              <a:rPr lang="ru-RU" dirty="0"/>
              <a:t>запросы в поисковой системе</a:t>
            </a:r>
          </a:p>
          <a:p>
            <a:pPr lvl="1"/>
            <a:r>
              <a:rPr lang="ru-RU" dirty="0"/>
              <a:t>переходы между разделами в приложении</a:t>
            </a:r>
          </a:p>
          <a:p>
            <a:pPr lvl="1"/>
            <a:r>
              <a:rPr lang="ru-RU" dirty="0"/>
              <a:t>тепловые карты</a:t>
            </a:r>
          </a:p>
          <a:p>
            <a:r>
              <a:rPr lang="ru-RU" dirty="0"/>
              <a:t>Можно узнать сценарии поведения пользователей и упростить достижение их целей</a:t>
            </a:r>
          </a:p>
          <a:p>
            <a:pPr lvl="1"/>
            <a:r>
              <a:rPr lang="ru-RU" dirty="0"/>
              <a:t>например, сократив количество шагов, необходимых для совершения заказа.</a:t>
            </a:r>
          </a:p>
        </p:txBody>
      </p:sp>
    </p:spTree>
    <p:extLst>
      <p:ext uri="{BB962C8B-B14F-4D97-AF65-F5344CB8AC3E}">
        <p14:creationId xmlns:p14="http://schemas.microsoft.com/office/powerpoint/2010/main" val="2275677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665D80-F89D-CF4A-B36A-8B1A21C09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Умение говорить «Нет»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31623E-A4BB-A449-B17C-4804D80BE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Со временем сложность продукта имеет тенденцию к увеличению.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«Сложная система, созданная с нуля, никогда не заработает. Начинать надо с работающей простой системы.»</a:t>
            </a:r>
          </a:p>
          <a:p>
            <a:pPr marL="0" indent="0">
              <a:buNone/>
            </a:pPr>
            <a:r>
              <a:rPr lang="ru-RU" dirty="0"/>
              <a:t>					</a:t>
            </a:r>
            <a:r>
              <a:rPr lang="ru-RU" sz="2000" dirty="0"/>
              <a:t>Джон Галл, теоретик в области систем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«Так же горжусь тем, что мы не делаем, как и тем, что делаем»</a:t>
            </a:r>
          </a:p>
          <a:p>
            <a:pPr marL="0" indent="0">
              <a:buNone/>
            </a:pPr>
            <a:r>
              <a:rPr lang="ru-RU" sz="2000" dirty="0"/>
              <a:t>					Стив Джобс</a:t>
            </a:r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2703529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B4ECB3-610D-1745-AB95-209926AC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63"/>
            <a:ext cx="10515600" cy="763587"/>
          </a:xfrm>
        </p:spPr>
        <p:txBody>
          <a:bodyPr>
            <a:normAutofit/>
          </a:bodyPr>
          <a:lstStyle/>
          <a:p>
            <a:r>
              <a:rPr lang="ru-RU" sz="3600" dirty="0"/>
              <a:t>Анализ пользовательских сессий: тепловая карта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01C42D-E2E6-8347-A384-401F551FE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28713"/>
            <a:ext cx="11315700" cy="541338"/>
          </a:xfrm>
        </p:spPr>
        <p:txBody>
          <a:bodyPr/>
          <a:lstStyle/>
          <a:p>
            <a:pPr marL="0" indent="0" fontAlgn="base">
              <a:buNone/>
            </a:pPr>
            <a:r>
              <a:rPr lang="ru-RU" dirty="0"/>
              <a:t>Виды тепловых карт: карта кликов, карта ссылок, карта скроллинга.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71FA47-ED46-DC4C-BB1A-E6D2C404D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670050"/>
            <a:ext cx="5715000" cy="35179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745CEC-8CE9-3447-B4F4-6C0B4679C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52614"/>
            <a:ext cx="5715000" cy="4292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9FC3F2F-ECF7-914A-8BF1-7AFAA32F3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963" y="4159250"/>
            <a:ext cx="57150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3197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E4D56F-518C-7749-B966-06DE49906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3625"/>
          </a:xfrm>
        </p:spPr>
        <p:txBody>
          <a:bodyPr/>
          <a:lstStyle/>
          <a:p>
            <a:r>
              <a:rPr lang="en-US" dirty="0" err="1"/>
              <a:t>Д</a:t>
            </a:r>
            <a:r>
              <a:rPr lang="ru-RU" dirty="0" err="1"/>
              <a:t>изайн</a:t>
            </a:r>
            <a:r>
              <a:rPr lang="ru-RU" dirty="0"/>
              <a:t>-мышление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114F97-EC7C-624A-B79E-47963DE0D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/>
              <a:t>Дизайн-мышление</a:t>
            </a:r>
            <a:r>
              <a:rPr lang="ru-RU" dirty="0"/>
              <a:t> (</a:t>
            </a:r>
            <a:r>
              <a:rPr lang="en" i="1" dirty="0"/>
              <a:t>design thinking</a:t>
            </a:r>
            <a:r>
              <a:rPr lang="en" dirty="0"/>
              <a:t>) — </a:t>
            </a:r>
            <a:r>
              <a:rPr lang="ru-RU" dirty="0"/>
              <a:t>методология решения инженерных, деловых и прочих задач, основывающаяся на творческом, а не аналитическом подходе.</a:t>
            </a:r>
            <a:br>
              <a:rPr lang="ru-RU" dirty="0"/>
            </a:br>
            <a:r>
              <a:rPr lang="ru-RU" dirty="0"/>
              <a:t>Главной особенностью дизайн-мышления, в отличие от аналитического мышления, является не критический анализ, а творческий процесс, в котором порой самые неожиданные идеи ведут к лучшему решению проблемы.</a:t>
            </a:r>
          </a:p>
          <a:p>
            <a:pPr marL="0" indent="0" algn="r">
              <a:buNone/>
            </a:pPr>
            <a:r>
              <a:rPr lang="ru-RU" dirty="0"/>
              <a:t>							</a:t>
            </a:r>
            <a:r>
              <a:rPr lang="ru-RU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ikipedia</a:t>
            </a:r>
            <a:endParaRPr lang="ru-R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5854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4E343D-E6B6-9C4A-A93C-347A2A28D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6962"/>
          </a:xfrm>
        </p:spPr>
        <p:txBody>
          <a:bodyPr/>
          <a:lstStyle/>
          <a:p>
            <a:r>
              <a:rPr lang="ru-RU" b="1" dirty="0"/>
              <a:t>5 правил </a:t>
            </a:r>
            <a:r>
              <a:rPr lang="ru-RU" b="1" dirty="0" err="1"/>
              <a:t>дизайн-мышления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339404-8527-0F46-88B5-7459B7DF2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0870"/>
            <a:ext cx="10515600" cy="500200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b="1" dirty="0" err="1"/>
              <a:t>F</a:t>
            </a:r>
            <a:r>
              <a:rPr lang="en-US" b="1" dirty="0" err="1"/>
              <a:t>ailFast</a:t>
            </a:r>
            <a:r>
              <a:rPr lang="en-US" b="1" dirty="0"/>
              <a:t>: </a:t>
            </a:r>
            <a:r>
              <a:rPr lang="ru-RU" b="1" dirty="0"/>
              <a:t>«Ошибайся раньше, ошибайся чаще», или «Правило полной корзины»</a:t>
            </a:r>
            <a:br>
              <a:rPr lang="ru-RU" b="1" dirty="0"/>
            </a:br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Чем больше ошибок совершила команда (и идей, выброшенных в корзину), тем вероятнее будет найдено работоспособное решение.</a:t>
            </a:r>
            <a:endParaRPr lang="ru-RU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b="1" dirty="0"/>
              <a:t>«Один прототип стоит тысячи слов»</a:t>
            </a:r>
            <a:br>
              <a:rPr lang="en-US" b="1" dirty="0"/>
            </a:br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Немедленно воплотить идею — достаточно нарисовать ее на бумаге или собрать из подручных средств. </a:t>
            </a:r>
            <a:endParaRPr lang="ru-RU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b="1" dirty="0"/>
              <a:t>«Первым делом — спросите пользователя»</a:t>
            </a:r>
            <a:br>
              <a:rPr lang="ru-RU" b="1" dirty="0"/>
            </a:br>
            <a:r>
              <a:rPr lang="ru-RU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Сделанный из подручных средств прототип надо сразу же нести «в поле» —</a:t>
            </a:r>
            <a:br>
              <a:rPr lang="ru-RU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ru-RU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для того, чтобы увидеть первую реакцию тех, для кого и создается это решение.</a:t>
            </a:r>
            <a:endParaRPr lang="ru-RU" sz="1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b="1" dirty="0"/>
              <a:t>«</a:t>
            </a:r>
            <a:r>
              <a:rPr lang="ru-RU" b="1" dirty="0" err="1"/>
              <a:t>Делайте</a:t>
            </a:r>
            <a:r>
              <a:rPr lang="ru-RU" b="1" dirty="0"/>
              <a:t> вместе!»</a:t>
            </a:r>
            <a:br>
              <a:rPr lang="en-US" b="1" dirty="0"/>
            </a:br>
            <a:r>
              <a:rPr lang="ru-RU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Новые идеи лучше вынашивать в междисциплинарной команде из разных отделов.</a:t>
            </a:r>
            <a:br>
              <a:rPr lang="ru-RU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ru-RU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Инженеры, маркетологи, продавцы и </a:t>
            </a:r>
            <a:r>
              <a:rPr lang="ru-RU" sz="1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дизайнеры</a:t>
            </a:r>
            <a:r>
              <a:rPr lang="ru-RU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должны с самого начала работать вместе</a:t>
            </a:r>
            <a:endParaRPr lang="en-US" sz="1900" b="1" dirty="0"/>
          </a:p>
          <a:p>
            <a:pPr marL="514350" indent="-514350">
              <a:buFont typeface="+mj-lt"/>
              <a:buAutoNum type="arabicPeriod"/>
            </a:pPr>
            <a:r>
              <a:rPr lang="ru-RU" b="1" dirty="0"/>
              <a:t>Меньше критикуем, больше проверяем</a:t>
            </a:r>
            <a:br>
              <a:rPr lang="en-US" b="1" dirty="0"/>
            </a:br>
            <a:r>
              <a:rPr lang="ru-RU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Когда человек высказывает новую идею,</a:t>
            </a:r>
            <a:r>
              <a:rPr lang="en-US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вместо того, чтобы резко ее критиковать, </a:t>
            </a:r>
            <a:r>
              <a:rPr lang="ru-RU" sz="1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попробуйте</a:t>
            </a:r>
            <a:r>
              <a:rPr lang="ru-RU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поддержать развить ее, сказав простую фразу: «Да, и еще можно сделать вот так...». Вместо критики лучше проверить на практике.</a:t>
            </a:r>
            <a:br>
              <a:rPr lang="ru-RU" sz="2300" b="1" dirty="0"/>
            </a:br>
            <a:endParaRPr lang="ru-RU" sz="2300" dirty="0">
              <a:effectLst/>
            </a:endParaRPr>
          </a:p>
          <a:p>
            <a:pPr marL="514350" indent="-514350">
              <a:buFont typeface="+mj-lt"/>
              <a:buAutoNum type="arabicPeriod"/>
            </a:pPr>
            <a:endParaRPr lang="ru-RU" b="1" dirty="0"/>
          </a:p>
          <a:p>
            <a:pPr marL="514350" indent="-514350">
              <a:buFont typeface="+mj-lt"/>
              <a:buAutoNum type="arabicPeriod"/>
            </a:pPr>
            <a:endParaRPr lang="ru-RU" b="1" dirty="0"/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8869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DB07F4-8081-9044-95D3-3E81E3048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530" y="225192"/>
            <a:ext cx="3044687" cy="6175608"/>
          </a:xfrm>
        </p:spPr>
        <p:txBody>
          <a:bodyPr/>
          <a:lstStyle/>
          <a:p>
            <a:r>
              <a:rPr lang="ru-RU" dirty="0"/>
              <a:t>Процесс Дизайн-мышления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B70AD0-D991-A645-988D-EF63220B7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904" y="225192"/>
            <a:ext cx="8700566" cy="582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404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E5116-99C1-2F40-8125-771183ED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«</a:t>
            </a:r>
            <a:r>
              <a:rPr lang="ru-RU" dirty="0"/>
              <a:t>Обязательно нужно сделать»   ©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42EA8E-F953-D94B-ADF1-A4E71FE87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«</a:t>
            </a:r>
            <a:r>
              <a:rPr lang="ru-RU" dirty="0"/>
              <a:t>Просят пользователи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Есть у конкурентов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Требует начальство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Артемий Лебедев написал, что это круто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Команда хочет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Пишут в интернете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Просит наш главный клиент</a:t>
            </a:r>
            <a:r>
              <a:rPr lang="en-US" dirty="0"/>
              <a:t>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1063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79533F-2068-3E4F-AF3F-488BF6FF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2743"/>
          </a:xfrm>
        </p:spPr>
        <p:txBody>
          <a:bodyPr/>
          <a:lstStyle/>
          <a:p>
            <a:r>
              <a:rPr lang="ru-RU" dirty="0"/>
              <a:t>Делать ли фичу?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35E45F-1BFF-2A4E-B087-EA752279A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7868"/>
            <a:ext cx="10515600" cy="5165007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Насколько соотносится с моим </a:t>
            </a:r>
            <a:r>
              <a:rPr lang="ru-RU" b="1" dirty="0"/>
              <a:t>видением продукта</a:t>
            </a:r>
            <a:r>
              <a:rPr lang="ru-RU" dirty="0"/>
              <a:t>?</a:t>
            </a:r>
          </a:p>
          <a:p>
            <a:pPr lvl="1"/>
            <a:r>
              <a:rPr lang="ru-RU" dirty="0"/>
              <a:t>Только вы определяете какую проблему решает ваш продукт и как он это делает</a:t>
            </a:r>
          </a:p>
          <a:p>
            <a:r>
              <a:rPr lang="ru-RU" dirty="0"/>
              <a:t>Будет ли это иметь смысл </a:t>
            </a:r>
            <a:r>
              <a:rPr lang="ru-RU" b="1" dirty="0"/>
              <a:t>через 5 лет</a:t>
            </a:r>
            <a:r>
              <a:rPr lang="ru-RU" dirty="0"/>
              <a:t>?</a:t>
            </a:r>
          </a:p>
          <a:p>
            <a:pPr lvl="1"/>
            <a:r>
              <a:rPr lang="ru-RU" dirty="0"/>
              <a:t>Помогает ли это решить проблему, ради которой пользователь к вам пришёл?</a:t>
            </a:r>
          </a:p>
          <a:p>
            <a:r>
              <a:rPr lang="ru-RU" dirty="0"/>
              <a:t>Что произойдёт, если этого </a:t>
            </a:r>
            <a:r>
              <a:rPr lang="ru-RU" b="1" dirty="0"/>
              <a:t>не делать</a:t>
            </a:r>
            <a:r>
              <a:rPr lang="ru-RU" dirty="0"/>
              <a:t>?</a:t>
            </a:r>
          </a:p>
          <a:p>
            <a:pPr lvl="1"/>
            <a:r>
              <a:rPr lang="ru-RU" dirty="0"/>
              <a:t>Проиграет ли наш продукт конкурентам?</a:t>
            </a:r>
          </a:p>
          <a:p>
            <a:pPr lvl="1"/>
            <a:r>
              <a:rPr lang="ru-RU" dirty="0"/>
              <a:t>Продолжит ли он существовать и решать проблему пользователя?</a:t>
            </a:r>
          </a:p>
          <a:p>
            <a:pPr lvl="1"/>
            <a:r>
              <a:rPr lang="ru-RU" dirty="0"/>
              <a:t>Если ничего плохого не произойдёт — зачем вообще это делать?</a:t>
            </a:r>
          </a:p>
          <a:p>
            <a:r>
              <a:rPr lang="ru-RU" dirty="0"/>
              <a:t>Увеличит ли это прибыль?</a:t>
            </a:r>
          </a:p>
          <a:p>
            <a:r>
              <a:rPr lang="ru-RU" dirty="0"/>
              <a:t>Сколько будет стоить поддержка этой фичи?</a:t>
            </a:r>
          </a:p>
          <a:p>
            <a:pPr lvl="1"/>
            <a:r>
              <a:rPr lang="ru-RU" dirty="0"/>
              <a:t>Затраты — это не только затраты на разработку, есть ещё подводная часть айсберга, которая намного больше (поддержка разработчиками, поддержка саппортом, админами, место на серверах и т.п.)</a:t>
            </a:r>
          </a:p>
        </p:txBody>
      </p:sp>
    </p:spTree>
    <p:extLst>
      <p:ext uri="{BB962C8B-B14F-4D97-AF65-F5344CB8AC3E}">
        <p14:creationId xmlns:p14="http://schemas.microsoft.com/office/powerpoint/2010/main" val="4161528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E3DCA4-5C3C-2E4F-8854-7B01710F5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Customer development</a:t>
            </a:r>
            <a:endParaRPr lang="ru-RU" sz="5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877D36-91D2-2942-9B75-39657A4C7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8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Customer development</a:t>
            </a:r>
            <a:r>
              <a:rPr lang="en-US" dirty="0"/>
              <a:t> — </a:t>
            </a:r>
            <a:r>
              <a:rPr lang="ru-RU" dirty="0"/>
              <a:t>«процесс получения инсайтов от пользователей для создания, проверки и оптимизации идей развития продукта с помощью интервью и структурированных экспериментов»</a:t>
            </a:r>
          </a:p>
          <a:p>
            <a:pPr marL="0" indent="0">
              <a:buNone/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	</a:t>
            </a:r>
            <a:r>
              <a:rPr lang="ru-RU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teve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blank</a:t>
            </a: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389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9E7589-A259-D94D-98D4-D78D2FF1E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применение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C98F83-AC9F-9843-8216-3F5ABB19A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Валидировать продуктовые идеи</a:t>
            </a:r>
          </a:p>
          <a:p>
            <a:pPr lvl="1"/>
            <a:r>
              <a:rPr lang="ru-RU" dirty="0" err="1"/>
              <a:t>M</a:t>
            </a:r>
            <a:r>
              <a:rPr lang="en-US" dirty="0"/>
              <a:t>VP </a:t>
            </a:r>
            <a:r>
              <a:rPr lang="ru-RU" dirty="0"/>
              <a:t>(</a:t>
            </a:r>
            <a:r>
              <a:rPr lang="en-US" dirty="0"/>
              <a:t>Minimum Valuable Product</a:t>
            </a:r>
            <a:r>
              <a:rPr lang="ru-RU" dirty="0"/>
              <a:t>) </a:t>
            </a:r>
            <a:r>
              <a:rPr lang="en-US" dirty="0"/>
              <a:t>— </a:t>
            </a:r>
            <a:r>
              <a:rPr lang="ru-RU" dirty="0"/>
              <a:t>минимальный продукт, чтобы проверить, заходит ли он</a:t>
            </a:r>
            <a:endParaRPr lang="en-US" dirty="0"/>
          </a:p>
          <a:p>
            <a:r>
              <a:rPr lang="ru-RU" dirty="0"/>
              <a:t>Нужна ли новая функциональность </a:t>
            </a:r>
            <a:r>
              <a:rPr lang="en-US" dirty="0"/>
              <a:t>/ </a:t>
            </a:r>
            <a:r>
              <a:rPr lang="ru-RU" dirty="0"/>
              <a:t>фича</a:t>
            </a:r>
          </a:p>
          <a:p>
            <a:r>
              <a:rPr lang="ru-RU" dirty="0"/>
              <a:t>Сколько брать денег за продукт?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сколько его реально готовы купить?</a:t>
            </a:r>
          </a:p>
          <a:p>
            <a:r>
              <a:rPr lang="ru-RU" dirty="0"/>
              <a:t>Делаем не только вначале перед запуском проекта, но и в любой точке жизненного цикла продукта</a:t>
            </a:r>
            <a:endParaRPr lang="en-US" dirty="0"/>
          </a:p>
          <a:p>
            <a:r>
              <a:rPr lang="ru-RU" dirty="0"/>
              <a:t>Выявлять паттерны, касающиеся поведения (потенциальных) пользователей</a:t>
            </a:r>
          </a:p>
          <a:p>
            <a:pPr marL="0" indent="0">
              <a:buNone/>
            </a:pP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233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6B9202-C0F6-9749-B196-EAAF704D0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Интервью с пользователем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59B4CD-73DB-1C45-BFE0-ECCFF5492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4358"/>
            <a:ext cx="10515600" cy="4762831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Не нужны супер-знания и особые навыки, чтобы пообщаться с пользователем</a:t>
            </a:r>
          </a:p>
          <a:p>
            <a:r>
              <a:rPr lang="ru-RU" dirty="0"/>
              <a:t>Стоимость — время, потраченное вами</a:t>
            </a:r>
            <a:endParaRPr lang="en-US" dirty="0"/>
          </a:p>
          <a:p>
            <a:r>
              <a:rPr lang="en-US" dirty="0"/>
              <a:t>InterCom (Live Chat </a:t>
            </a:r>
            <a:r>
              <a:rPr lang="en-US" dirty="0" err="1"/>
              <a:t>д</a:t>
            </a:r>
            <a:r>
              <a:rPr lang="ru-RU" dirty="0"/>
              <a:t>ля общения с пользователями</a:t>
            </a:r>
            <a:r>
              <a:rPr lang="en-US" dirty="0"/>
              <a:t>): ”Customer day” — </a:t>
            </a:r>
            <a:r>
              <a:rPr lang="ru-RU" dirty="0"/>
              <a:t>каждый месяц один день каждый сотрудник компании общается с пользователями</a:t>
            </a:r>
          </a:p>
          <a:p>
            <a:r>
              <a:rPr lang="ru-RU" dirty="0"/>
              <a:t>Такси </a:t>
            </a:r>
            <a:r>
              <a:rPr lang="en" dirty="0"/>
              <a:t>Juno</a:t>
            </a:r>
            <a:r>
              <a:rPr lang="ru-RU" dirty="0"/>
              <a:t> — на 2 недели десантировались с Нью Йорке и изучали местный рынок такси</a:t>
            </a:r>
          </a:p>
          <a:p>
            <a:r>
              <a:rPr lang="ru-RU" dirty="0"/>
              <a:t>Если нет возможности вовлечь всех в </a:t>
            </a:r>
            <a:r>
              <a:rPr lang="en-US" dirty="0"/>
              <a:t>CusDev — </a:t>
            </a:r>
            <a:r>
              <a:rPr lang="ru-RU" dirty="0"/>
              <a:t>рассказывайте в вашей компании </a:t>
            </a:r>
            <a:r>
              <a:rPr lang="en-US" dirty="0"/>
              <a:t>/ </a:t>
            </a:r>
            <a:r>
              <a:rPr lang="ru-RU" dirty="0"/>
              <a:t>команде про результаты </a:t>
            </a:r>
            <a:r>
              <a:rPr lang="en-US" dirty="0"/>
              <a:t>cusdev</a:t>
            </a:r>
          </a:p>
          <a:p>
            <a:pPr lvl="1"/>
            <a:r>
              <a:rPr lang="ru-RU" dirty="0"/>
              <a:t>Каждое микро-решение они будут принимать чуть лучше:</a:t>
            </a:r>
          </a:p>
          <a:p>
            <a:pPr lvl="2"/>
            <a:r>
              <a:rPr lang="ru-RU" dirty="0"/>
              <a:t>В каких контекстах пользователи этим пользуются</a:t>
            </a:r>
          </a:p>
          <a:p>
            <a:pPr lvl="2"/>
            <a:r>
              <a:rPr lang="ru-RU" dirty="0"/>
              <a:t>Какие ограничения у них есть</a:t>
            </a:r>
          </a:p>
          <a:p>
            <a:pPr lvl="1"/>
            <a:r>
              <a:rPr lang="ru-RU" dirty="0"/>
              <a:t>Хорошая инвестиция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22978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30196</TotalTime>
  <Words>2961</Words>
  <Application>Microsoft Macintosh PowerPoint</Application>
  <PresentationFormat>Широкоэкранный</PresentationFormat>
  <Paragraphs>314</Paragraphs>
  <Slides>43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Тема Office</vt:lpstr>
      <vt:lpstr>Product management</vt:lpstr>
      <vt:lpstr>Презентация PowerPoint</vt:lpstr>
      <vt:lpstr>Презентация PowerPoint</vt:lpstr>
      <vt:lpstr>Умение говорить «Нет»</vt:lpstr>
      <vt:lpstr>«Обязательно нужно сделать»   ©</vt:lpstr>
      <vt:lpstr>Делать ли фичу?</vt:lpstr>
      <vt:lpstr>Customer development</vt:lpstr>
      <vt:lpstr>CusDev: применение</vt:lpstr>
      <vt:lpstr>CusDev: Интервью с пользователем</vt:lpstr>
      <vt:lpstr>Почему не проводят CusDev?</vt:lpstr>
      <vt:lpstr>Идеальный CusDev</vt:lpstr>
      <vt:lpstr>Пример: Как делают cusdev в «ChatFuel»</vt:lpstr>
      <vt:lpstr>Виды исследований</vt:lpstr>
      <vt:lpstr>CusDev: Виды (качественных) исследований</vt:lpstr>
      <vt:lpstr>LeanStartup + CusDev</vt:lpstr>
      <vt:lpstr>CusDev: Все врут!</vt:lpstr>
      <vt:lpstr>CusDev: как задавать вопросы про будущее?</vt:lpstr>
      <vt:lpstr>CusDev: как найти пользователей? С кем общаться?</vt:lpstr>
      <vt:lpstr>Нюансы CusDev</vt:lpstr>
      <vt:lpstr>CusDev: Хорошие/плохие вопросы</vt:lpstr>
      <vt:lpstr>CusDev: Хорошие/плохие вопросы</vt:lpstr>
      <vt:lpstr>CusDev: Хорошие/плохие вопросы</vt:lpstr>
      <vt:lpstr>CusDev: избегаем недостоверную информацию</vt:lpstr>
      <vt:lpstr>CusDev: избегаем недостоверную информацию</vt:lpstr>
      <vt:lpstr>CusDev: идеальное интервью</vt:lpstr>
      <vt:lpstr>CusDev: лайфаки и нюансы</vt:lpstr>
      <vt:lpstr>CusDev: лайфаки и нюансы</vt:lpstr>
      <vt:lpstr>CusDev: Где искать людей?</vt:lpstr>
      <vt:lpstr>Типы исследований</vt:lpstr>
      <vt:lpstr>Типы исследований</vt:lpstr>
      <vt:lpstr>Качественные исследования</vt:lpstr>
      <vt:lpstr>Качественные исследования: Интервью</vt:lpstr>
      <vt:lpstr>Качественные исследования : Юзабилити-тесты</vt:lpstr>
      <vt:lpstr>Usability-исследования</vt:lpstr>
      <vt:lpstr>Качественные исследования: Фокус-группы</vt:lpstr>
      <vt:lpstr>Смешанные исследования: Опросы</vt:lpstr>
      <vt:lpstr>Смешанные исследования: Тестирование концепции с помощью MVP</vt:lpstr>
      <vt:lpstr>MVP — minimum valuable product</vt:lpstr>
      <vt:lpstr>Смешанные исследования: Анализ пользовательских сессий</vt:lpstr>
      <vt:lpstr>Анализ пользовательских сессий: тепловая карта</vt:lpstr>
      <vt:lpstr>Дизайн-мышление</vt:lpstr>
      <vt:lpstr>5 правил дизайн-мышления</vt:lpstr>
      <vt:lpstr>Процесс Дизайн-мышления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management</dc:title>
  <dc:creator>Валерий Студенников</dc:creator>
  <cp:lastModifiedBy>Валерий Студенников</cp:lastModifiedBy>
  <cp:revision>3</cp:revision>
  <dcterms:created xsi:type="dcterms:W3CDTF">2022-01-31T16:00:16Z</dcterms:created>
  <dcterms:modified xsi:type="dcterms:W3CDTF">2022-02-21T15:16:40Z</dcterms:modified>
</cp:coreProperties>
</file>